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slideMaster12.xml" ContentType="application/vnd.openxmlformats-officedocument.presentationml.slideMaster+xml"/>
  <Override PartName="/ppt/slideMasters/slideMaster11.xml" ContentType="application/vnd.openxmlformats-officedocument.presentationml.slideMaster+xml"/>
  <Override PartName="/ppt/slideMasters/slideMaster10.xml" ContentType="application/vnd.openxmlformats-officedocument.presentationml.slideMaster+xml"/>
  <Override PartName="/ppt/slideMasters/slideMaster9.xml" ContentType="application/vnd.openxmlformats-officedocument.presentationml.slideMaster+xml"/>
  <Override PartName="/ppt/slideMasters/slideMaster8.xml" ContentType="application/vnd.openxmlformats-officedocument.presentationml.slideMaster+xml"/>
  <Override PartName="/ppt/slideMasters/slideMaster7.xml" ContentType="application/vnd.openxmlformats-officedocument.presentationml.slideMaster+xml"/>
  <Override PartName="/ppt/slideMasters/slideMaster6.xml" ContentType="application/vnd.openxmlformats-officedocument.presentationml.slideMaster+xml"/>
  <Override PartName="/ppt/slideMasters/slideMaster5.xml" ContentType="application/vnd.openxmlformats-officedocument.presentationml.slideMaster+xml"/>
  <Override PartName="/ppt/slideMasters/slideMaster4.xml" ContentType="application/vnd.openxmlformats-officedocument.presentationml.slideMaster+xml"/>
  <Override PartName="/ppt/slideMasters/slideMaster3.xml" ContentType="application/vnd.openxmlformats-officedocument.presentationml.slideMaster+xml"/>
  <Override PartName="/ppt/slideMasters/slideMaster2.xml" ContentType="application/vnd.openxmlformats-officedocument.presentationml.slideMaster+xml"/>
  <Override PartName="/ppt/slideMasters/slideMaster24.xml" ContentType="application/vnd.openxmlformats-officedocument.presentationml.slideMaster+xml"/>
  <Override PartName="/ppt/slideMasters/slideMaster23.xml" ContentType="application/vnd.openxmlformats-officedocument.presentationml.slideMaster+xml"/>
  <Override PartName="/ppt/slideMasters/slideMaster22.xml" ContentType="application/vnd.openxmlformats-officedocument.presentationml.slideMaster+xml"/>
  <Override PartName="/ppt/slideMasters/slideMaster21.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18.xml" ContentType="application/vnd.openxmlformats-officedocument.presentationml.slideMaster+xml"/>
  <Override PartName="/ppt/slideMasters/slideMaster17.xml" ContentType="application/vnd.openxmlformats-officedocument.presentationml.slideMaster+xml"/>
  <Override PartName="/ppt/slideMasters/slideMaster16.xml" ContentType="application/vnd.openxmlformats-officedocument.presentationml.slideMaster+xml"/>
  <Override PartName="/ppt/slideMasters/slideMaster15.xml" ContentType="application/vnd.openxmlformats-officedocument.presentationml.slideMaster+xml"/>
  <Override PartName="/ppt/slideMasters/_rels/slideMaster13.xml.rels" ContentType="application/vnd.openxmlformats-package.relationships+xml"/>
  <Override PartName="/ppt/slideMasters/_rels/slideMaster2.xml.rels" ContentType="application/vnd.openxmlformats-package.relationships+xml"/>
  <Override PartName="/ppt/slideMasters/_rels/slideMaster1.xml.rels" ContentType="application/vnd.openxmlformats-package.relationships+xml"/>
  <Override PartName="/ppt/slideMasters/_rels/slideMaster12.xml.rels" ContentType="application/vnd.openxmlformats-package.relationships+xml"/>
  <Override PartName="/ppt/slideMasters/_rels/slideMaster14.xml.rels" ContentType="application/vnd.openxmlformats-package.relationships+xml"/>
  <Override PartName="/ppt/slideMasters/_rels/slideMaster3.xml.rels" ContentType="application/vnd.openxmlformats-package.relationships+xml"/>
  <Override PartName="/ppt/slideMasters/_rels/slideMaster15.xml.rels" ContentType="application/vnd.openxmlformats-package.relationships+xml"/>
  <Override PartName="/ppt/slideMasters/_rels/slideMaster4.xml.rels" ContentType="application/vnd.openxmlformats-package.relationships+xml"/>
  <Override PartName="/ppt/slideMasters/_rels/slideMaster16.xml.rels" ContentType="application/vnd.openxmlformats-package.relationships+xml"/>
  <Override PartName="/ppt/slideMasters/_rels/slideMaster5.xml.rels" ContentType="application/vnd.openxmlformats-package.relationships+xml"/>
  <Override PartName="/ppt/slideMasters/_rels/slideMaster11.xml.rels" ContentType="application/vnd.openxmlformats-package.relationships+xml"/>
  <Override PartName="/ppt/slideMasters/_rels/slideMaster23.xml.rels" ContentType="application/vnd.openxmlformats-package.relationships+xml"/>
  <Override PartName="/ppt/slideMasters/_rels/slideMaster10.xml.rels" ContentType="application/vnd.openxmlformats-package.relationships+xml"/>
  <Override PartName="/ppt/slideMasters/_rels/slideMaster24.xml.rels" ContentType="application/vnd.openxmlformats-package.relationships+xml"/>
  <Override PartName="/ppt/slideMasters/_rels/slideMaster17.xml.rels" ContentType="application/vnd.openxmlformats-package.relationships+xml"/>
  <Override PartName="/ppt/slideMasters/_rels/slideMaster6.xml.rels" ContentType="application/vnd.openxmlformats-package.relationships+xml"/>
  <Override PartName="/ppt/slideMasters/_rels/slideMaster22.xml.rels" ContentType="application/vnd.openxmlformats-package.relationships+xml"/>
  <Override PartName="/ppt/slideMasters/_rels/slideMaster9.xml.rels" ContentType="application/vnd.openxmlformats-package.relationships+xml"/>
  <Override PartName="/ppt/slideMasters/_rels/slideMaster8.xml.rels" ContentType="application/vnd.openxmlformats-package.relationships+xml"/>
  <Override PartName="/ppt/slideMasters/_rels/slideMaster21.xml.rels" ContentType="application/vnd.openxmlformats-package.relationships+xml"/>
  <Override PartName="/ppt/slideMasters/_rels/slideMaster19.xml.rels" ContentType="application/vnd.openxmlformats-package.relationships+xml"/>
  <Override PartName="/ppt/slideMasters/_rels/slideMaster7.xml.rels" ContentType="application/vnd.openxmlformats-package.relationships+xml"/>
  <Override PartName="/ppt/slideMasters/_rels/slideMaster20.xml.rels" ContentType="application/vnd.openxmlformats-package.relationships+xml"/>
  <Override PartName="/ppt/slideMasters/_rels/slideMaster18.xml.rels" ContentType="application/vnd.openxmlformats-package.relationships+xml"/>
  <Override PartName="/ppt/slideMasters/slideMaster14.xml" ContentType="application/vnd.openxmlformats-officedocument.presentationml.slideMaster+xml"/>
  <Override PartName="/ppt/slideMasters/slideMaster1.xml" ContentType="application/vnd.openxmlformats-officedocument.presentationml.slideMaster+xml"/>
  <Override PartName="/ppt/slideMasters/slideMaster13.xml" ContentType="application/vnd.openxmlformats-officedocument.presentationml.slideMaster+xml"/>
  <Override PartName="/ppt/presProps.xml" ContentType="application/vnd.openxmlformats-officedocument.presentationml.presProps+xml"/>
  <Override PartName="/ppt/theme/theme10.xml" ContentType="application/vnd.openxmlformats-officedocument.theme+xml"/>
  <Override PartName="/ppt/theme/theme9.xml" ContentType="application/vnd.openxmlformats-officedocument.theme+xml"/>
  <Override PartName="/ppt/theme/theme8.xml" ContentType="application/vnd.openxmlformats-officedocument.theme+xml"/>
  <Override PartName="/ppt/theme/theme7.xml" ContentType="application/vnd.openxmlformats-officedocument.theme+xml"/>
  <Override PartName="/ppt/theme/theme6.xml" ContentType="application/vnd.openxmlformats-officedocument.theme+xml"/>
  <Override PartName="/ppt/theme/theme5.xml" ContentType="application/vnd.openxmlformats-officedocument.theme+xml"/>
  <Override PartName="/ppt/theme/theme4.xml" ContentType="application/vnd.openxmlformats-officedocument.theme+xml"/>
  <Override PartName="/ppt/theme/theme13.xml" ContentType="application/vnd.openxmlformats-officedocument.theme+xml"/>
  <Override PartName="/ppt/theme/theme3.xml" ContentType="application/vnd.openxmlformats-officedocument.theme+xml"/>
  <Override PartName="/ppt/theme/theme12.xml" ContentType="application/vnd.openxmlformats-officedocument.theme+xml"/>
  <Override PartName="/ppt/theme/theme2.xml" ContentType="application/vnd.openxmlformats-officedocument.theme+xml"/>
  <Override PartName="/ppt/theme/theme24.xml" ContentType="application/vnd.openxmlformats-officedocument.theme+xml"/>
  <Override PartName="/ppt/theme/theme23.xml" ContentType="application/vnd.openxmlformats-officedocument.theme+xml"/>
  <Override PartName="/ppt/theme/theme1.xml" ContentType="application/vnd.openxmlformats-officedocument.theme+xml"/>
  <Override PartName="/ppt/theme/theme11.xml" ContentType="application/vnd.openxmlformats-officedocument.theme+xml"/>
  <Override PartName="/ppt/theme/theme22.xml" ContentType="application/vnd.openxmlformats-officedocument.theme+xml"/>
  <Override PartName="/ppt/theme/theme21.xml" ContentType="application/vnd.openxmlformats-officedocument.theme+xml"/>
  <Override PartName="/ppt/theme/theme19.xml" ContentType="application/vnd.openxmlformats-officedocument.theme+xml"/>
  <Override PartName="/ppt/theme/theme20.xml" ContentType="application/vnd.openxmlformats-officedocument.theme+xml"/>
  <Override PartName="/ppt/theme/theme18.xml" ContentType="application/vnd.openxmlformats-officedocument.theme+xml"/>
  <Override PartName="/ppt/theme/theme17.xml" ContentType="application/vnd.openxmlformats-officedocument.theme+xml"/>
  <Override PartName="/ppt/theme/theme16.xml" ContentType="application/vnd.openxmlformats-officedocument.theme+xml"/>
  <Override PartName="/ppt/theme/theme15.xml" ContentType="application/vnd.openxmlformats-officedocument.theme+xml"/>
  <Override PartName="/ppt/theme/theme14.xml" ContentType="application/vnd.openxmlformats-officedocument.theme+xml"/>
  <Override PartName="/ppt/_rels/presentation.xml.rels" ContentType="application/vnd.openxmlformats-package.relationships+xml"/>
  <Override PartName="/ppt/media/image14.jpeg" ContentType="image/jpeg"/>
  <Override PartName="/ppt/media/image1.png" ContentType="image/png"/>
  <Override PartName="/ppt/media/image2.png" ContentType="image/png"/>
  <Override PartName="/ppt/media/image5.jpeg" ContentType="image/jpeg"/>
  <Override PartName="/ppt/media/image6.png" ContentType="image/png"/>
  <Override PartName="/ppt/media/image7.png" ContentType="image/png"/>
  <Override PartName="/ppt/media/image8.png" ContentType="image/png"/>
  <Override PartName="/ppt/media/image3.png" ContentType="image/png"/>
  <Override PartName="/ppt/media/image12.png" ContentType="image/png"/>
  <Override PartName="/ppt/media/image10.jpeg" ContentType="image/jpeg"/>
  <Override PartName="/ppt/media/image9.png" ContentType="image/png"/>
  <Override PartName="/ppt/media/image11.jpeg" ContentType="image/jpeg"/>
  <Override PartName="/ppt/media/image13.png" ContentType="image/png"/>
  <Override PartName="/ppt/media/image4.png" ContentType="image/png"/>
  <Override PartName="/ppt/slideLayouts/slideLayout9.xml" ContentType="application/vnd.openxmlformats-officedocument.presentationml.slideLayout+xml"/>
  <Override PartName="/ppt/slideLayouts/slideLayout13.xml" ContentType="application/vnd.openxmlformats-officedocument.presentationml.slideLayout+xml"/>
  <Override PartName="/ppt/slideLayouts/slideLayout8.xml" ContentType="application/vnd.openxmlformats-officedocument.presentationml.slideLayout+xml"/>
  <Override PartName="/ppt/slideLayouts/slideLayout12.xml" ContentType="application/vnd.openxmlformats-officedocument.presentationml.slideLayout+xml"/>
  <Override PartName="/ppt/slideLayouts/slideLayout7.xml" ContentType="application/vnd.openxmlformats-officedocument.presentationml.slideLayout+xml"/>
  <Override PartName="/ppt/slideLayouts/slideLayout11.xml" ContentType="application/vnd.openxmlformats-officedocument.presentationml.slideLayout+xml"/>
  <Override PartName="/ppt/slideLayouts/slideLayout6.xml" ContentType="application/vnd.openxmlformats-officedocument.presentationml.slideLayout+xml"/>
  <Override PartName="/ppt/slideLayouts/slideLayout10.xml" ContentType="application/vnd.openxmlformats-officedocument.presentationml.slideLayout+xml"/>
  <Override PartName="/ppt/slideLayouts/slideLayout5.xml" ContentType="application/vnd.openxmlformats-officedocument.presentationml.slideLayout+xml"/>
  <Override PartName="/ppt/slideLayouts/slideLayout4.xml" ContentType="application/vnd.openxmlformats-officedocument.presentationml.slideLayout+xml"/>
  <Override PartName="/ppt/slideLayouts/_rels/slideLayout24.xml.rels" ContentType="application/vnd.openxmlformats-package.relationships+xml"/>
  <Override PartName="/ppt/slideLayouts/_rels/slideLayout4.xml.rels" ContentType="application/vnd.openxmlformats-package.relationships+xml"/>
  <Override PartName="/ppt/slideLayouts/_rels/slideLayout23.xml.rels" ContentType="application/vnd.openxmlformats-package.relationships+xml"/>
  <Override PartName="/ppt/slideLayouts/_rels/slideLayout3.xml.rels" ContentType="application/vnd.openxmlformats-package.relationships+xml"/>
  <Override PartName="/ppt/slideLayouts/_rels/slideLayout14.xml.rels" ContentType="application/vnd.openxmlformats-package.relationships+xml"/>
  <Override PartName="/ppt/slideLayouts/_rels/slideLayout15.xml.rels" ContentType="application/vnd.openxmlformats-package.relationships+xml"/>
  <Override PartName="/ppt/slideLayouts/_rels/slideLayout16.xml.rels" ContentType="application/vnd.openxmlformats-package.relationships+xml"/>
  <Override PartName="/ppt/slideLayouts/_rels/slideLayout17.xml.rels" ContentType="application/vnd.openxmlformats-package.relationships+xml"/>
  <Override PartName="/ppt/slideLayouts/_rels/slideLayout18.xml.rels" ContentType="application/vnd.openxmlformats-package.relationships+xml"/>
  <Override PartName="/ppt/slideLayouts/_rels/slideLayout20.xml.rels" ContentType="application/vnd.openxmlformats-package.relationships+xml"/>
  <Override PartName="/ppt/slideLayouts/_rels/slideLayout9.xml.rels" ContentType="application/vnd.openxmlformats-package.relationships+xml"/>
  <Override PartName="/ppt/slideLayouts/_rels/slideLayout13.xml.rels" ContentType="application/vnd.openxmlformats-package.relationships+xml"/>
  <Override PartName="/ppt/slideLayouts/_rels/slideLayout5.xml.rels" ContentType="application/vnd.openxmlformats-package.relationships+xml"/>
  <Override PartName="/ppt/slideLayouts/_rels/slideLayout8.xml.rels" ContentType="application/vnd.openxmlformats-package.relationships+xml"/>
  <Override PartName="/ppt/slideLayouts/_rels/slideLayout12.xml.rels" ContentType="application/vnd.openxmlformats-package.relationships+xml"/>
  <Override PartName="/ppt/slideLayouts/_rels/slideLayout7.xml.rels" ContentType="application/vnd.openxmlformats-package.relationships+xml"/>
  <Override PartName="/ppt/slideLayouts/_rels/slideLayout11.xml.rels" ContentType="application/vnd.openxmlformats-package.relationships+xml"/>
  <Override PartName="/ppt/slideLayouts/_rels/slideLayout6.xml.rels" ContentType="application/vnd.openxmlformats-package.relationships+xml"/>
  <Override PartName="/ppt/slideLayouts/_rels/slideLayout10.xml.rels" ContentType="application/vnd.openxmlformats-package.relationships+xml"/>
  <Override PartName="/ppt/slideLayouts/_rels/slideLayout22.xml.rels" ContentType="application/vnd.openxmlformats-package.relationships+xml"/>
  <Override PartName="/ppt/slideLayouts/_rels/slideLayout2.xml.rels" ContentType="application/vnd.openxmlformats-package.relationships+xml"/>
  <Override PartName="/ppt/slideLayouts/_rels/slideLayout19.xml.rels" ContentType="application/vnd.openxmlformats-package.relationships+xml"/>
  <Override PartName="/ppt/slideLayouts/_rels/slideLayout21.xml.rels" ContentType="application/vnd.openxmlformats-package.relationships+xml"/>
  <Override PartName="/ppt/slideLayouts/_rels/slideLayout1.xml.rels" ContentType="application/vnd.openxmlformats-package.relationships+xml"/>
  <Override PartName="/ppt/slideLayouts/slideLayout3.xml" ContentType="application/vnd.openxmlformats-officedocument.presentationml.slideLayout+xml"/>
  <Override PartName="/ppt/slideLayouts/slideLayout22.xml" ContentType="application/vnd.openxmlformats-officedocument.presentationml.slideLayout+xml"/>
  <Override PartName="/ppt/slideLayouts/slideLayout21.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18.xml" ContentType="application/vnd.openxmlformats-officedocument.presentationml.slideLayout+xml"/>
  <Override PartName="/ppt/slideLayouts/slideLayout17.xml" ContentType="application/vnd.openxmlformats-officedocument.presentationml.slideLayout+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xml" ContentType="application/vnd.openxmlformats-officedocument.presentationml.slideLayout+xml"/>
  <Override PartName="/ppt/slides/slide56.xml" ContentType="application/vnd.openxmlformats-officedocument.presentationml.slide+xml"/>
  <Override PartName="/ppt/slides/slide55.xml" ContentType="application/vnd.openxmlformats-officedocument.presentationml.slide+xml"/>
  <Override PartName="/ppt/slides/slide54.xml" ContentType="application/vnd.openxmlformats-officedocument.presentationml.slide+xml"/>
  <Override PartName="/ppt/slides/slide53.xml" ContentType="application/vnd.openxmlformats-officedocument.presentationml.slide+xml"/>
  <Override PartName="/ppt/slides/slide52.xml" ContentType="application/vnd.openxmlformats-officedocument.presentationml.slide+xml"/>
  <Override PartName="/ppt/slides/slide51.xml" ContentType="application/vnd.openxmlformats-officedocument.presentationml.slide+xml"/>
  <Override PartName="/ppt/slides/slide50.xml" ContentType="application/vnd.openxmlformats-officedocument.presentationml.slide+xml"/>
  <Override PartName="/ppt/slides/slide45.xml" ContentType="application/vnd.openxmlformats-officedocument.presentationml.slide+xml"/>
  <Override PartName="/ppt/slides/slide44.xml" ContentType="application/vnd.openxmlformats-officedocument.presentationml.slide+xml"/>
  <Override PartName="/ppt/slides/slide43.xml" ContentType="application/vnd.openxmlformats-officedocument.presentationml.slide+xml"/>
  <Override PartName="/ppt/slides/slide42.xml" ContentType="application/vnd.openxmlformats-officedocument.presentationml.slide+xml"/>
  <Override PartName="/ppt/slides/slide41.xml" ContentType="application/vnd.openxmlformats-officedocument.presentationml.slide+xml"/>
  <Override PartName="/ppt/slides/slide40.xml" ContentType="application/vnd.openxmlformats-officedocument.presentationml.slide+xml"/>
  <Override PartName="/ppt/slides/slide39.xml" ContentType="application/vnd.openxmlformats-officedocument.presentationml.slide+xml"/>
  <Override PartName="/ppt/slides/slide38.xml" ContentType="application/vnd.openxmlformats-officedocument.presentationml.slide+xml"/>
  <Override PartName="/ppt/slides/slide37.xml" ContentType="application/vnd.openxmlformats-officedocument.presentationml.slide+xml"/>
  <Override PartName="/ppt/slides/slide36.xml" ContentType="application/vnd.openxmlformats-officedocument.presentationml.slide+xml"/>
  <Override PartName="/ppt/slides/slide16.xml" ContentType="application/vnd.openxmlformats-officedocument.presentationml.slide+xml"/>
  <Override PartName="/ppt/slides/slide8.xml" ContentType="application/vnd.openxmlformats-officedocument.presentationml.slide+xml"/>
  <Override PartName="/ppt/slides/slide46.xml" ContentType="application/vnd.openxmlformats-officedocument.presentationml.slide+xml"/>
  <Override PartName="/ppt/slides/slide1.xml" ContentType="application/vnd.openxmlformats-officedocument.presentationml.slide+xml"/>
  <Override PartName="/ppt/slides/slide15.xml" ContentType="application/vnd.openxmlformats-officedocument.presentationml.slide+xml"/>
  <Override PartName="/ppt/slides/slide7.xml" ContentType="application/vnd.openxmlformats-officedocument.presentationml.slide+xml"/>
  <Override PartName="/ppt/slides/slide6.xml" ContentType="application/vnd.openxmlformats-officedocument.presentationml.slide+xml"/>
  <Override PartName="/ppt/slides/slide14.xml" ContentType="application/vnd.openxmlformats-officedocument.presentationml.slide+xml"/>
  <Override PartName="/ppt/slides/slide60.xml" ContentType="application/vnd.openxmlformats-officedocument.presentationml.slide+xml"/>
  <Override PartName="/ppt/slides/slide18.xml" ContentType="application/vnd.openxmlformats-officedocument.presentationml.slide+xml"/>
  <Override PartName="/ppt/slides/slide61.xml" ContentType="application/vnd.openxmlformats-officedocument.presentationml.slide+xml"/>
  <Override PartName="/ppt/slides/slide19.xml" ContentType="application/vnd.openxmlformats-officedocument.presentationml.slide+xml"/>
  <Override PartName="/ppt/slides/slide62.xml" ContentType="application/vnd.openxmlformats-officedocument.presentationml.slide+xml"/>
  <Override PartName="/ppt/slides/slide26.xml" ContentType="application/vnd.openxmlformats-officedocument.presentationml.slide+xml"/>
  <Override PartName="/ppt/slides/slide63.xml" ContentType="application/vnd.openxmlformats-officedocument.presentationml.slide+xml"/>
  <Override PartName="/ppt/slides/slide76.xml" ContentType="application/vnd.openxmlformats-officedocument.presentationml.slide+xml"/>
  <Override PartName="/ppt/slides/slide27.xml" ContentType="application/vnd.openxmlformats-officedocument.presentationml.slide+xml"/>
  <Override PartName="/ppt/slides/slide64.xml" ContentType="application/vnd.openxmlformats-officedocument.presentationml.slide+xml"/>
  <Override PartName="/ppt/slides/slide75.xml" ContentType="application/vnd.openxmlformats-officedocument.presentationml.slide+xml"/>
  <Override PartName="/ppt/slides/slide74.xml" ContentType="application/vnd.openxmlformats-officedocument.presentationml.slide+xml"/>
  <Override PartName="/ppt/slides/slide73.xml" ContentType="application/vnd.openxmlformats-officedocument.presentationml.slide+xml"/>
  <Override PartName="/ppt/slides/slide72.xml" ContentType="application/vnd.openxmlformats-officedocument.presentationml.slide+xml"/>
  <Override PartName="/ppt/slides/_rels/slide35.xml.rels" ContentType="application/vnd.openxmlformats-package.relationships+xml"/>
  <Override PartName="/ppt/slides/_rels/slide34.xml.rels" ContentType="application/vnd.openxmlformats-package.relationships+xml"/>
  <Override PartName="/ppt/slides/_rels/slide33.xml.rels" ContentType="application/vnd.openxmlformats-package.relationships+xml"/>
  <Override PartName="/ppt/slides/_rels/slide13.xml.rels" ContentType="application/vnd.openxmlformats-package.relationships+xml"/>
  <Override PartName="/ppt/slides/_rels/slide59.xml.rels" ContentType="application/vnd.openxmlformats-package.relationships+xml"/>
  <Override PartName="/ppt/slides/_rels/slide22.xml.rels" ContentType="application/vnd.openxmlformats-package.relationships+xml"/>
  <Override PartName="/ppt/slides/_rels/slide5.xml.rels" ContentType="application/vnd.openxmlformats-package.relationships+xml"/>
  <Override PartName="/ppt/slides/_rels/slide49.xml.rels" ContentType="application/vnd.openxmlformats-package.relationships+xml"/>
  <Override PartName="/ppt/slides/_rels/slide12.xml.rels" ContentType="application/vnd.openxmlformats-package.relationships+xml"/>
  <Override PartName="/ppt/slides/_rels/slide58.xml.rels" ContentType="application/vnd.openxmlformats-package.relationships+xml"/>
  <Override PartName="/ppt/slides/_rels/slide21.xml.rels" ContentType="application/vnd.openxmlformats-package.relationships+xml"/>
  <Override PartName="/ppt/slides/_rels/slide4.xml.rels" ContentType="application/vnd.openxmlformats-package.relationships+xml"/>
  <Override PartName="/ppt/slides/_rels/slide48.xml.rels" ContentType="application/vnd.openxmlformats-package.relationships+xml"/>
  <Override PartName="/ppt/slides/_rels/slide11.xml.rels" ContentType="application/vnd.openxmlformats-package.relationships+xml"/>
  <Override PartName="/ppt/slides/_rels/slide57.xml.rels" ContentType="application/vnd.openxmlformats-package.relationships+xml"/>
  <Override PartName="/ppt/slides/_rels/slide20.xml.rels" ContentType="application/vnd.openxmlformats-package.relationships+xml"/>
  <Override PartName="/ppt/slides/_rels/slide3.xml.rels" ContentType="application/vnd.openxmlformats-package.relationships+xml"/>
  <Override PartName="/ppt/slides/_rels/slide60.xml.rels" ContentType="application/vnd.openxmlformats-package.relationships+xml"/>
  <Override PartName="/ppt/slides/_rels/slide18.xml.rels" ContentType="application/vnd.openxmlformats-package.relationships+xml"/>
  <Override PartName="/ppt/slides/_rels/slide23.xml.rels" ContentType="application/vnd.openxmlformats-package.relationships+xml"/>
  <Override PartName="/ppt/slides/_rels/slide6.xml.rels" ContentType="application/vnd.openxmlformats-package.relationships+xml"/>
  <Override PartName="/ppt/slides/_rels/slide24.xml.rels" ContentType="application/vnd.openxmlformats-package.relationships+xml"/>
  <Override PartName="/ppt/slides/_rels/slide7.xml.rels" ContentType="application/vnd.openxmlformats-package.relationships+xml"/>
  <Override PartName="/ppt/slides/_rels/slide46.xml.rels" ContentType="application/vnd.openxmlformats-package.relationships+xml"/>
  <Override PartName="/ppt/slides/_rels/slide25.xml.rels" ContentType="application/vnd.openxmlformats-package.relationships+xml"/>
  <Override PartName="/ppt/slides/_rels/slide8.xml.rels" ContentType="application/vnd.openxmlformats-package.relationships+xml"/>
  <Override PartName="/ppt/slides/_rels/slide36.xml.rels" ContentType="application/vnd.openxmlformats-package.relationships+xml"/>
  <Override PartName="/ppt/slides/_rels/slide37.xml.rels" ContentType="application/vnd.openxmlformats-package.relationships+xml"/>
  <Override PartName="/ppt/slides/_rels/slide56.xml.rels" ContentType="application/vnd.openxmlformats-package.relationships+xml"/>
  <Override PartName="/ppt/slides/_rels/slide2.xml.rels" ContentType="application/vnd.openxmlformats-package.relationships+xml"/>
  <Override PartName="/ppt/slides/_rels/slide44.xml.rels" ContentType="application/vnd.openxmlformats-package.relationships+xml"/>
  <Override PartName="/ppt/slides/_rels/slide55.xml.rels" ContentType="application/vnd.openxmlformats-package.relationships+xml"/>
  <Override PartName="/ppt/slides/_rels/slide43.xml.rels" ContentType="application/vnd.openxmlformats-package.relationships+xml"/>
  <Override PartName="/ppt/slides/_rels/slide54.xml.rels" ContentType="application/vnd.openxmlformats-package.relationships+xml"/>
  <Override PartName="/ppt/slides/_rels/slide42.xml.rels" ContentType="application/vnd.openxmlformats-package.relationships+xml"/>
  <Override PartName="/ppt/slides/_rels/slide16.xml.rels" ContentType="application/vnd.openxmlformats-package.relationships+xml"/>
  <Override PartName="/ppt/slides/_rels/slide53.xml.rels" ContentType="application/vnd.openxmlformats-package.relationships+xml"/>
  <Override PartName="/ppt/slides/_rels/slide39.xml.rels" ContentType="application/vnd.openxmlformats-package.relationships+xml"/>
  <Override PartName="/ppt/slides/_rels/slide41.xml.rels" ContentType="application/vnd.openxmlformats-package.relationships+xml"/>
  <Override PartName="/ppt/slides/_rels/slide15.xml.rels" ContentType="application/vnd.openxmlformats-package.relationships+xml"/>
  <Override PartName="/ppt/slides/_rels/slide52.xml.rels" ContentType="application/vnd.openxmlformats-package.relationships+xml"/>
  <Override PartName="/ppt/slides/_rels/slide38.xml.rels" ContentType="application/vnd.openxmlformats-package.relationships+xml"/>
  <Override PartName="/ppt/slides/_rels/slide40.xml.rels" ContentType="application/vnd.openxmlformats-package.relationships+xml"/>
  <Override PartName="/ppt/slides/_rels/slide14.xml.rels" ContentType="application/vnd.openxmlformats-package.relationships+xml"/>
  <Override PartName="/ppt/slides/_rels/slide51.xml.rels" ContentType="application/vnd.openxmlformats-package.relationships+xml"/>
  <Override PartName="/ppt/slides/_rels/slide50.xml.rels" ContentType="application/vnd.openxmlformats-package.relationships+xml"/>
  <Override PartName="/ppt/slides/_rels/slide45.xml.rels" ContentType="application/vnd.openxmlformats-package.relationships+xml"/>
  <Override PartName="/ppt/slides/_rels/slide61.xml.rels" ContentType="application/vnd.openxmlformats-package.relationships+xml"/>
  <Override PartName="/ppt/slides/_rels/slide19.xml.rels" ContentType="application/vnd.openxmlformats-package.relationships+xml"/>
  <Override PartName="/ppt/slides/_rels/slide62.xml.rels" ContentType="application/vnd.openxmlformats-package.relationships+xml"/>
  <Override PartName="/ppt/slides/_rels/slide26.xml.rels" ContentType="application/vnd.openxmlformats-package.relationships+xml"/>
  <Override PartName="/ppt/slides/_rels/slide9.xml.rels" ContentType="application/vnd.openxmlformats-package.relationships+xml"/>
  <Override PartName="/ppt/slides/_rels/slide63.xml.rels" ContentType="application/vnd.openxmlformats-package.relationships+xml"/>
  <Override PartName="/ppt/slides/_rels/slide76.xml.rels" ContentType="application/vnd.openxmlformats-package.relationships+xml"/>
  <Override PartName="/ppt/slides/_rels/slide27.xml.rels" ContentType="application/vnd.openxmlformats-package.relationships+xml"/>
  <Override PartName="/ppt/slides/_rels/slide64.xml.rels" ContentType="application/vnd.openxmlformats-package.relationships+xml"/>
  <Override PartName="/ppt/slides/_rels/slide75.xml.rels" ContentType="application/vnd.openxmlformats-package.relationships+xml"/>
  <Override PartName="/ppt/slides/_rels/slide74.xml.rels" ContentType="application/vnd.openxmlformats-package.relationships+xml"/>
  <Override PartName="/ppt/slides/_rels/slide73.xml.rels" ContentType="application/vnd.openxmlformats-package.relationships+xml"/>
  <Override PartName="/ppt/slides/_rels/slide72.xml.rels" ContentType="application/vnd.openxmlformats-package.relationships+xml"/>
  <Override PartName="/ppt/slides/_rels/slide71.xml.rels" ContentType="application/vnd.openxmlformats-package.relationships+xml"/>
  <Override PartName="/ppt/slides/_rels/slide1.xml.rels" ContentType="application/vnd.openxmlformats-package.relationships+xml"/>
  <Override PartName="/ppt/slides/_rels/slide29.xml.rels" ContentType="application/vnd.openxmlformats-package.relationships+xml"/>
  <Override PartName="/ppt/slides/_rels/slide69.xml.rels" ContentType="application/vnd.openxmlformats-package.relationships+xml"/>
  <Override PartName="/ppt/slides/_rels/slide32.xml.rels" ContentType="application/vnd.openxmlformats-package.relationships+xml"/>
  <Override PartName="/ppt/slides/_rels/slide70.xml.rels" ContentType="application/vnd.openxmlformats-package.relationships+xml"/>
  <Override PartName="/ppt/slides/_rels/slide28.xml.rels" ContentType="application/vnd.openxmlformats-package.relationships+xml"/>
  <Override PartName="/ppt/slides/_rels/slide68.xml.rels" ContentType="application/vnd.openxmlformats-package.relationships+xml"/>
  <Override PartName="/ppt/slides/_rels/slide31.xml.rels" ContentType="application/vnd.openxmlformats-package.relationships+xml"/>
  <Override PartName="/ppt/slides/_rels/slide67.xml.rels" ContentType="application/vnd.openxmlformats-package.relationships+xml"/>
  <Override PartName="/ppt/slides/_rels/slide30.xml.rels" ContentType="application/vnd.openxmlformats-package.relationships+xml"/>
  <Override PartName="/ppt/slides/_rels/slide66.xml.rels" ContentType="application/vnd.openxmlformats-package.relationships+xml"/>
  <Override PartName="/ppt/slides/_rels/slide65.xml.rels" ContentType="application/vnd.openxmlformats-package.relationships+xml"/>
  <Override PartName="/ppt/slides/_rels/slide10.xml.rels" ContentType="application/vnd.openxmlformats-package.relationships+xml"/>
  <Override PartName="/ppt/slides/_rels/slide47.xml.rels" ContentType="application/vnd.openxmlformats-package.relationships+xml"/>
  <Override PartName="/ppt/slides/_rels/slide17.xml.rels" ContentType="application/vnd.openxmlformats-package.relationships+xml"/>
  <Override PartName="/ppt/slides/slide71.xml" ContentType="application/vnd.openxmlformats-officedocument.presentationml.slide+xml"/>
  <Override PartName="/ppt/slides/slide29.xml" ContentType="application/vnd.openxmlformats-officedocument.presentationml.slide+xml"/>
  <Override PartName="/ppt/slides/slide69.xml" ContentType="application/vnd.openxmlformats-officedocument.presentationml.slide+xml"/>
  <Override PartName="/ppt/slides/slide32.xml" ContentType="application/vnd.openxmlformats-officedocument.presentationml.slide+xml"/>
  <Override PartName="/ppt/slides/slide70.xml" ContentType="application/vnd.openxmlformats-officedocument.presentationml.slide+xml"/>
  <Override PartName="/ppt/slides/slide28.xml" ContentType="application/vnd.openxmlformats-officedocument.presentationml.slide+xml"/>
  <Override PartName="/ppt/slides/slide68.xml" ContentType="application/vnd.openxmlformats-officedocument.presentationml.slide+xml"/>
  <Override PartName="/ppt/slides/slide31.xml" ContentType="application/vnd.openxmlformats-officedocument.presentationml.slide+xml"/>
  <Override PartName="/ppt/slides/slide67.xml" ContentType="application/vnd.openxmlformats-officedocument.presentationml.slide+xml"/>
  <Override PartName="/ppt/slides/slide30.xml" ContentType="application/vnd.openxmlformats-officedocument.presentationml.slide+xml"/>
  <Override PartName="/ppt/slides/slide66.xml" ContentType="application/vnd.openxmlformats-officedocument.presentationml.slide+xml"/>
  <Override PartName="/ppt/slides/slide65.xml" ContentType="application/vnd.openxmlformats-officedocument.presentationml.slide+xml"/>
  <Override PartName="/ppt/slides/slide2.xml" ContentType="application/vnd.openxmlformats-officedocument.presentationml.slide+xml"/>
  <Override PartName="/ppt/slides/slide10.xml" ContentType="application/vnd.openxmlformats-officedocument.presentationml.slide+xml"/>
  <Override PartName="/ppt/slides/slide47.xml" ContentType="application/vnd.openxmlformats-officedocument.presentationml.slide+xml"/>
  <Override PartName="/ppt/slides/slide17.xml" ContentType="application/vnd.openxmlformats-officedocument.presentationml.slide+xml"/>
  <Override PartName="/ppt/slides/slide9.xml" ContentType="application/vnd.openxmlformats-officedocument.presentationml.slide+xml"/>
  <Override PartName="/ppt/slides/slide3.xml" ContentType="application/vnd.openxmlformats-officedocument.presentationml.slide+xml"/>
  <Override PartName="/ppt/slides/slide11.xml" ContentType="application/vnd.openxmlformats-officedocument.presentationml.slide+xml"/>
  <Override PartName="/ppt/slides/slide48.xml" ContentType="application/vnd.openxmlformats-officedocument.presentationml.slide+xml"/>
  <Override PartName="/ppt/slides/slide20.xml" ContentType="application/vnd.openxmlformats-officedocument.presentationml.slide+xml"/>
  <Override PartName="/ppt/slides/slide57.xml" ContentType="application/vnd.openxmlformats-officedocument.presentationml.slide+xml"/>
  <Override PartName="/ppt/slides/slide4.xml" ContentType="application/vnd.openxmlformats-officedocument.presentationml.slide+xml"/>
  <Override PartName="/ppt/slides/slide12.xml" ContentType="application/vnd.openxmlformats-officedocument.presentationml.slide+xml"/>
  <Override PartName="/ppt/slides/slide49.xml" ContentType="application/vnd.openxmlformats-officedocument.presentationml.slide+xml"/>
  <Override PartName="/ppt/slides/slide21.xml" ContentType="application/vnd.openxmlformats-officedocument.presentationml.slide+xml"/>
  <Override PartName="/ppt/slides/slide58.xml" ContentType="application/vnd.openxmlformats-officedocument.presentationml.slide+xml"/>
  <Override PartName="/ppt/slides/slide5.xml" ContentType="application/vnd.openxmlformats-officedocument.presentationml.slide+xml"/>
  <Override PartName="/ppt/slides/slide13.xml" ContentType="application/vnd.openxmlformats-officedocument.presentationml.slide+xml"/>
  <Override PartName="/ppt/slides/slide22.xml" ContentType="application/vnd.openxmlformats-officedocument.presentationml.slide+xml"/>
  <Override PartName="/ppt/slides/slide59.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50" r:id="rId3"/>
    <p:sldMasterId id="2147483652" r:id="rId4"/>
    <p:sldMasterId id="2147483654" r:id="rId5"/>
    <p:sldMasterId id="2147483656" r:id="rId6"/>
    <p:sldMasterId id="2147483658" r:id="rId7"/>
    <p:sldMasterId id="2147483660" r:id="rId8"/>
    <p:sldMasterId id="2147483662" r:id="rId9"/>
    <p:sldMasterId id="2147483664" r:id="rId10"/>
    <p:sldMasterId id="2147483666" r:id="rId11"/>
    <p:sldMasterId id="2147483668" r:id="rId12"/>
    <p:sldMasterId id="2147483670" r:id="rId13"/>
    <p:sldMasterId id="2147483672" r:id="rId14"/>
    <p:sldMasterId id="2147483674" r:id="rId15"/>
    <p:sldMasterId id="2147483676" r:id="rId16"/>
    <p:sldMasterId id="2147483678" r:id="rId17"/>
    <p:sldMasterId id="2147483680" r:id="rId18"/>
    <p:sldMasterId id="2147483682" r:id="rId19"/>
    <p:sldMasterId id="2147483684" r:id="rId20"/>
    <p:sldMasterId id="2147483686" r:id="rId21"/>
    <p:sldMasterId id="2147483688" r:id="rId22"/>
    <p:sldMasterId id="2147483690" r:id="rId23"/>
    <p:sldMasterId id="2147483692" r:id="rId24"/>
    <p:sldMasterId id="2147483694" r:id="rId25"/>
  </p:sldMasterIdLst>
  <p:sldIdLst>
    <p:sldId id="256" r:id="rId26"/>
    <p:sldId id="257" r:id="rId27"/>
    <p:sldId id="258" r:id="rId28"/>
    <p:sldId id="259" r:id="rId29"/>
    <p:sldId id="260" r:id="rId30"/>
    <p:sldId id="261" r:id="rId31"/>
    <p:sldId id="262" r:id="rId32"/>
    <p:sldId id="263" r:id="rId33"/>
    <p:sldId id="264" r:id="rId34"/>
    <p:sldId id="265" r:id="rId35"/>
    <p:sldId id="266" r:id="rId36"/>
    <p:sldId id="267" r:id="rId37"/>
    <p:sldId id="268" r:id="rId38"/>
    <p:sldId id="269" r:id="rId39"/>
    <p:sldId id="270" r:id="rId40"/>
    <p:sldId id="271" r:id="rId41"/>
    <p:sldId id="272" r:id="rId42"/>
    <p:sldId id="273" r:id="rId43"/>
    <p:sldId id="274" r:id="rId44"/>
    <p:sldId id="275" r:id="rId45"/>
    <p:sldId id="276" r:id="rId46"/>
    <p:sldId id="277" r:id="rId47"/>
    <p:sldId id="278" r:id="rId48"/>
    <p:sldId id="279" r:id="rId49"/>
    <p:sldId id="280" r:id="rId50"/>
    <p:sldId id="281" r:id="rId51"/>
    <p:sldId id="282" r:id="rId52"/>
    <p:sldId id="283" r:id="rId53"/>
    <p:sldId id="284" r:id="rId54"/>
    <p:sldId id="285" r:id="rId55"/>
    <p:sldId id="286" r:id="rId56"/>
    <p:sldId id="287" r:id="rId57"/>
    <p:sldId id="288" r:id="rId58"/>
    <p:sldId id="289" r:id="rId59"/>
    <p:sldId id="290" r:id="rId60"/>
    <p:sldId id="291" r:id="rId61"/>
    <p:sldId id="292" r:id="rId62"/>
    <p:sldId id="293" r:id="rId63"/>
    <p:sldId id="294" r:id="rId64"/>
    <p:sldId id="295" r:id="rId65"/>
    <p:sldId id="296" r:id="rId66"/>
    <p:sldId id="297" r:id="rId67"/>
    <p:sldId id="298" r:id="rId68"/>
    <p:sldId id="299" r:id="rId69"/>
    <p:sldId id="300" r:id="rId70"/>
    <p:sldId id="301" r:id="rId71"/>
    <p:sldId id="302" r:id="rId72"/>
    <p:sldId id="303" r:id="rId73"/>
    <p:sldId id="304" r:id="rId74"/>
    <p:sldId id="305" r:id="rId75"/>
    <p:sldId id="306" r:id="rId76"/>
    <p:sldId id="307" r:id="rId77"/>
    <p:sldId id="308" r:id="rId78"/>
    <p:sldId id="309" r:id="rId79"/>
    <p:sldId id="310" r:id="rId80"/>
    <p:sldId id="311" r:id="rId81"/>
    <p:sldId id="312" r:id="rId82"/>
    <p:sldId id="313" r:id="rId83"/>
    <p:sldId id="314" r:id="rId84"/>
    <p:sldId id="315" r:id="rId85"/>
    <p:sldId id="316" r:id="rId86"/>
    <p:sldId id="317" r:id="rId87"/>
    <p:sldId id="318" r:id="rId88"/>
    <p:sldId id="319" r:id="rId89"/>
    <p:sldId id="320" r:id="rId90"/>
    <p:sldId id="321" r:id="rId91"/>
    <p:sldId id="322" r:id="rId92"/>
    <p:sldId id="323" r:id="rId93"/>
    <p:sldId id="324" r:id="rId94"/>
    <p:sldId id="325" r:id="rId95"/>
    <p:sldId id="326" r:id="rId96"/>
    <p:sldId id="327" r:id="rId97"/>
    <p:sldId id="328" r:id="rId98"/>
    <p:sldId id="329" r:id="rId99"/>
    <p:sldId id="330" r:id="rId100"/>
    <p:sldId id="331" r:id="rId101"/>
  </p:sldIdLst>
  <p:sldSz cx="12192000" cy="6858000"/>
  <p:notesSz cx="7559675" cy="10691813"/>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slideMaster" Target="slideMasters/slideMaster8.xml"/><Relationship Id="rId10" Type="http://schemas.openxmlformats.org/officeDocument/2006/relationships/slideMaster" Target="slideMasters/slideMaster9.xml"/><Relationship Id="rId11" Type="http://schemas.openxmlformats.org/officeDocument/2006/relationships/slideMaster" Target="slideMasters/slideMaster10.xml"/><Relationship Id="rId12" Type="http://schemas.openxmlformats.org/officeDocument/2006/relationships/slideMaster" Target="slideMasters/slideMaster11.xml"/><Relationship Id="rId13" Type="http://schemas.openxmlformats.org/officeDocument/2006/relationships/slideMaster" Target="slideMasters/slideMaster12.xml"/><Relationship Id="rId14" Type="http://schemas.openxmlformats.org/officeDocument/2006/relationships/slideMaster" Target="slideMasters/slideMaster13.xml"/><Relationship Id="rId15" Type="http://schemas.openxmlformats.org/officeDocument/2006/relationships/slideMaster" Target="slideMasters/slideMaster14.xml"/><Relationship Id="rId16" Type="http://schemas.openxmlformats.org/officeDocument/2006/relationships/slideMaster" Target="slideMasters/slideMaster15.xml"/><Relationship Id="rId17" Type="http://schemas.openxmlformats.org/officeDocument/2006/relationships/slideMaster" Target="slideMasters/slideMaster16.xml"/><Relationship Id="rId18" Type="http://schemas.openxmlformats.org/officeDocument/2006/relationships/slideMaster" Target="slideMasters/slideMaster17.xml"/><Relationship Id="rId19" Type="http://schemas.openxmlformats.org/officeDocument/2006/relationships/slideMaster" Target="slideMasters/slideMaster18.xml"/><Relationship Id="rId20" Type="http://schemas.openxmlformats.org/officeDocument/2006/relationships/slideMaster" Target="slideMasters/slideMaster19.xml"/><Relationship Id="rId21" Type="http://schemas.openxmlformats.org/officeDocument/2006/relationships/slideMaster" Target="slideMasters/slideMaster20.xml"/><Relationship Id="rId22" Type="http://schemas.openxmlformats.org/officeDocument/2006/relationships/slideMaster" Target="slideMasters/slideMaster21.xml"/><Relationship Id="rId23" Type="http://schemas.openxmlformats.org/officeDocument/2006/relationships/slideMaster" Target="slideMasters/slideMaster22.xml"/><Relationship Id="rId24" Type="http://schemas.openxmlformats.org/officeDocument/2006/relationships/slideMaster" Target="slideMasters/slideMaster23.xml"/><Relationship Id="rId25" Type="http://schemas.openxmlformats.org/officeDocument/2006/relationships/slideMaster" Target="slideMasters/slideMaster24.xml"/><Relationship Id="rId26" Type="http://schemas.openxmlformats.org/officeDocument/2006/relationships/slide" Target="slides/slide1.xml"/><Relationship Id="rId27" Type="http://schemas.openxmlformats.org/officeDocument/2006/relationships/slide" Target="slides/slide2.xml"/><Relationship Id="rId28" Type="http://schemas.openxmlformats.org/officeDocument/2006/relationships/slide" Target="slides/slide3.xml"/><Relationship Id="rId29" Type="http://schemas.openxmlformats.org/officeDocument/2006/relationships/slide" Target="slides/slide4.xml"/><Relationship Id="rId30" Type="http://schemas.openxmlformats.org/officeDocument/2006/relationships/slide" Target="slides/slide5.xml"/><Relationship Id="rId31" Type="http://schemas.openxmlformats.org/officeDocument/2006/relationships/slide" Target="slides/slide6.xml"/><Relationship Id="rId32" Type="http://schemas.openxmlformats.org/officeDocument/2006/relationships/slide" Target="slides/slide7.xml"/><Relationship Id="rId33" Type="http://schemas.openxmlformats.org/officeDocument/2006/relationships/slide" Target="slides/slide8.xml"/><Relationship Id="rId34" Type="http://schemas.openxmlformats.org/officeDocument/2006/relationships/slide" Target="slides/slide9.xml"/><Relationship Id="rId35" Type="http://schemas.openxmlformats.org/officeDocument/2006/relationships/slide" Target="slides/slide10.xml"/><Relationship Id="rId36" Type="http://schemas.openxmlformats.org/officeDocument/2006/relationships/slide" Target="slides/slide11.xml"/><Relationship Id="rId37" Type="http://schemas.openxmlformats.org/officeDocument/2006/relationships/slide" Target="slides/slide12.xml"/><Relationship Id="rId38" Type="http://schemas.openxmlformats.org/officeDocument/2006/relationships/slide" Target="slides/slide13.xml"/><Relationship Id="rId39" Type="http://schemas.openxmlformats.org/officeDocument/2006/relationships/slide" Target="slides/slide14.xml"/><Relationship Id="rId40" Type="http://schemas.openxmlformats.org/officeDocument/2006/relationships/slide" Target="slides/slide15.xml"/><Relationship Id="rId41" Type="http://schemas.openxmlformats.org/officeDocument/2006/relationships/slide" Target="slides/slide16.xml"/><Relationship Id="rId42" Type="http://schemas.openxmlformats.org/officeDocument/2006/relationships/slide" Target="slides/slide17.xml"/><Relationship Id="rId43" Type="http://schemas.openxmlformats.org/officeDocument/2006/relationships/slide" Target="slides/slide18.xml"/><Relationship Id="rId44" Type="http://schemas.openxmlformats.org/officeDocument/2006/relationships/slide" Target="slides/slide19.xml"/><Relationship Id="rId45" Type="http://schemas.openxmlformats.org/officeDocument/2006/relationships/slide" Target="slides/slide20.xml"/><Relationship Id="rId46" Type="http://schemas.openxmlformats.org/officeDocument/2006/relationships/slide" Target="slides/slide21.xml"/><Relationship Id="rId47" Type="http://schemas.openxmlformats.org/officeDocument/2006/relationships/slide" Target="slides/slide22.xml"/><Relationship Id="rId48" Type="http://schemas.openxmlformats.org/officeDocument/2006/relationships/slide" Target="slides/slide23.xml"/><Relationship Id="rId49" Type="http://schemas.openxmlformats.org/officeDocument/2006/relationships/slide" Target="slides/slide24.xml"/><Relationship Id="rId50" Type="http://schemas.openxmlformats.org/officeDocument/2006/relationships/slide" Target="slides/slide25.xml"/><Relationship Id="rId51" Type="http://schemas.openxmlformats.org/officeDocument/2006/relationships/slide" Target="slides/slide26.xml"/><Relationship Id="rId52" Type="http://schemas.openxmlformats.org/officeDocument/2006/relationships/slide" Target="slides/slide27.xml"/><Relationship Id="rId53" Type="http://schemas.openxmlformats.org/officeDocument/2006/relationships/slide" Target="slides/slide28.xml"/><Relationship Id="rId54" Type="http://schemas.openxmlformats.org/officeDocument/2006/relationships/slide" Target="slides/slide29.xml"/><Relationship Id="rId55" Type="http://schemas.openxmlformats.org/officeDocument/2006/relationships/slide" Target="slides/slide30.xml"/><Relationship Id="rId56" Type="http://schemas.openxmlformats.org/officeDocument/2006/relationships/slide" Target="slides/slide31.xml"/><Relationship Id="rId57" Type="http://schemas.openxmlformats.org/officeDocument/2006/relationships/slide" Target="slides/slide32.xml"/><Relationship Id="rId58" Type="http://schemas.openxmlformats.org/officeDocument/2006/relationships/slide" Target="slides/slide33.xml"/><Relationship Id="rId59" Type="http://schemas.openxmlformats.org/officeDocument/2006/relationships/slide" Target="slides/slide34.xml"/><Relationship Id="rId60" Type="http://schemas.openxmlformats.org/officeDocument/2006/relationships/slide" Target="slides/slide35.xml"/><Relationship Id="rId61" Type="http://schemas.openxmlformats.org/officeDocument/2006/relationships/slide" Target="slides/slide36.xml"/><Relationship Id="rId62" Type="http://schemas.openxmlformats.org/officeDocument/2006/relationships/slide" Target="slides/slide37.xml"/><Relationship Id="rId63" Type="http://schemas.openxmlformats.org/officeDocument/2006/relationships/slide" Target="slides/slide38.xml"/><Relationship Id="rId64" Type="http://schemas.openxmlformats.org/officeDocument/2006/relationships/slide" Target="slides/slide39.xml"/><Relationship Id="rId65" Type="http://schemas.openxmlformats.org/officeDocument/2006/relationships/slide" Target="slides/slide40.xml"/><Relationship Id="rId66" Type="http://schemas.openxmlformats.org/officeDocument/2006/relationships/slide" Target="slides/slide41.xml"/><Relationship Id="rId67" Type="http://schemas.openxmlformats.org/officeDocument/2006/relationships/slide" Target="slides/slide42.xml"/><Relationship Id="rId68" Type="http://schemas.openxmlformats.org/officeDocument/2006/relationships/slide" Target="slides/slide43.xml"/><Relationship Id="rId69" Type="http://schemas.openxmlformats.org/officeDocument/2006/relationships/slide" Target="slides/slide44.xml"/><Relationship Id="rId70" Type="http://schemas.openxmlformats.org/officeDocument/2006/relationships/slide" Target="slides/slide45.xml"/><Relationship Id="rId71" Type="http://schemas.openxmlformats.org/officeDocument/2006/relationships/slide" Target="slides/slide46.xml"/><Relationship Id="rId72" Type="http://schemas.openxmlformats.org/officeDocument/2006/relationships/slide" Target="slides/slide47.xml"/><Relationship Id="rId73" Type="http://schemas.openxmlformats.org/officeDocument/2006/relationships/slide" Target="slides/slide48.xml"/><Relationship Id="rId74" Type="http://schemas.openxmlformats.org/officeDocument/2006/relationships/slide" Target="slides/slide49.xml"/><Relationship Id="rId75" Type="http://schemas.openxmlformats.org/officeDocument/2006/relationships/slide" Target="slides/slide50.xml"/><Relationship Id="rId76" Type="http://schemas.openxmlformats.org/officeDocument/2006/relationships/slide" Target="slides/slide51.xml"/><Relationship Id="rId77" Type="http://schemas.openxmlformats.org/officeDocument/2006/relationships/slide" Target="slides/slide52.xml"/><Relationship Id="rId78" Type="http://schemas.openxmlformats.org/officeDocument/2006/relationships/slide" Target="slides/slide53.xml"/><Relationship Id="rId79" Type="http://schemas.openxmlformats.org/officeDocument/2006/relationships/slide" Target="slides/slide54.xml"/><Relationship Id="rId80" Type="http://schemas.openxmlformats.org/officeDocument/2006/relationships/slide" Target="slides/slide55.xml"/><Relationship Id="rId81" Type="http://schemas.openxmlformats.org/officeDocument/2006/relationships/slide" Target="slides/slide56.xml"/><Relationship Id="rId82" Type="http://schemas.openxmlformats.org/officeDocument/2006/relationships/slide" Target="slides/slide57.xml"/><Relationship Id="rId83" Type="http://schemas.openxmlformats.org/officeDocument/2006/relationships/slide" Target="slides/slide58.xml"/><Relationship Id="rId84" Type="http://schemas.openxmlformats.org/officeDocument/2006/relationships/slide" Target="slides/slide59.xml"/><Relationship Id="rId85" Type="http://schemas.openxmlformats.org/officeDocument/2006/relationships/slide" Target="slides/slide60.xml"/><Relationship Id="rId86" Type="http://schemas.openxmlformats.org/officeDocument/2006/relationships/slide" Target="slides/slide61.xml"/><Relationship Id="rId87" Type="http://schemas.openxmlformats.org/officeDocument/2006/relationships/slide" Target="slides/slide62.xml"/><Relationship Id="rId88" Type="http://schemas.openxmlformats.org/officeDocument/2006/relationships/slide" Target="slides/slide63.xml"/><Relationship Id="rId89" Type="http://schemas.openxmlformats.org/officeDocument/2006/relationships/slide" Target="slides/slide64.xml"/><Relationship Id="rId90" Type="http://schemas.openxmlformats.org/officeDocument/2006/relationships/slide" Target="slides/slide65.xml"/><Relationship Id="rId91" Type="http://schemas.openxmlformats.org/officeDocument/2006/relationships/slide" Target="slides/slide66.xml"/><Relationship Id="rId92" Type="http://schemas.openxmlformats.org/officeDocument/2006/relationships/slide" Target="slides/slide67.xml"/><Relationship Id="rId93" Type="http://schemas.openxmlformats.org/officeDocument/2006/relationships/slide" Target="slides/slide68.xml"/><Relationship Id="rId94" Type="http://schemas.openxmlformats.org/officeDocument/2006/relationships/slide" Target="slides/slide69.xml"/><Relationship Id="rId95" Type="http://schemas.openxmlformats.org/officeDocument/2006/relationships/slide" Target="slides/slide70.xml"/><Relationship Id="rId96" Type="http://schemas.openxmlformats.org/officeDocument/2006/relationships/slide" Target="slides/slide71.xml"/><Relationship Id="rId97" Type="http://schemas.openxmlformats.org/officeDocument/2006/relationships/slide" Target="slides/slide72.xml"/><Relationship Id="rId98" Type="http://schemas.openxmlformats.org/officeDocument/2006/relationships/slide" Target="slides/slide73.xml"/><Relationship Id="rId99" Type="http://schemas.openxmlformats.org/officeDocument/2006/relationships/slide" Target="slides/slide74.xml"/><Relationship Id="rId100" Type="http://schemas.openxmlformats.org/officeDocument/2006/relationships/slide" Target="slides/slide75.xml"/><Relationship Id="rId101" Type="http://schemas.openxmlformats.org/officeDocument/2006/relationships/slide" Target="slides/slide76.xml"/><Relationship Id="rId102" Type="http://schemas.openxmlformats.org/officeDocument/2006/relationships/presProps" Target="presProps.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3.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4.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9.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Tx" preserve="1">
  <p:cSld name="Title, 2 Content and Content">
    <p:spTree>
      <p:nvGrpSpPr>
        <p:cNvPr id="1" name=""/>
        <p:cNvGrpSpPr/>
        <p:nvPr/>
      </p:nvGrpSpPr>
      <p:grpSpPr>
        <a:xfrm>
          <a:off x="0" y="0"/>
          <a:ext cx="0" cy="0"/>
          <a:chOff x="0" y="0"/>
          <a:chExt cx="0" cy="0"/>
        </a:xfrm>
      </p:grpSpPr>
      <p:sp>
        <p:nvSpPr>
          <p:cNvPr id="1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13"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14"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15"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3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140"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141"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5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mediaAndTx" preserve="1">
  <p:cSld name="Centered Text">
    <p:spTree>
      <p:nvGrpSpPr>
        <p:cNvPr id="1" name=""/>
        <p:cNvGrpSpPr/>
        <p:nvPr/>
      </p:nvGrpSpPr>
      <p:grpSpPr>
        <a:xfrm>
          <a:off x="0" y="0"/>
          <a:ext cx="0" cy="0"/>
          <a:chOff x="0" y="0"/>
          <a:chExt cx="0" cy="0"/>
        </a:xfrm>
      </p:grpSpPr>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Tx" preserve="1">
  <p:cSld name="Default">
    <p:spTree>
      <p:nvGrpSpPr>
        <p:cNvPr id="1" name=""/>
        <p:cNvGrpSpPr/>
        <p:nvPr/>
      </p:nvGrpSpPr>
      <p:grpSpPr>
        <a:xfrm>
          <a:off x="0" y="0"/>
          <a:ext cx="0" cy="0"/>
          <a:chOff x="0" y="0"/>
          <a:chExt cx="0" cy="0"/>
        </a:xfrm>
      </p:grpSpPr>
      <p:sp>
        <p:nvSpPr>
          <p:cNvPr id="17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173"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174"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175"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AndTwoObj" preserve="1">
  <p:cSld name="Default 1">
    <p:spTree>
      <p:nvGrpSpPr>
        <p:cNvPr id="1" name=""/>
        <p:cNvGrpSpPr/>
        <p:nvPr/>
      </p:nvGrpSpPr>
      <p:grpSpPr>
        <a:xfrm>
          <a:off x="0" y="0"/>
          <a:ext cx="0" cy="0"/>
          <a:chOff x="0" y="0"/>
          <a:chExt cx="0" cy="0"/>
        </a:xfrm>
      </p:grpSpPr>
      <p:sp>
        <p:nvSpPr>
          <p:cNvPr id="18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189"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190"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191"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Default 2">
    <p:spTree>
      <p:nvGrpSpPr>
        <p:cNvPr id="1" name=""/>
        <p:cNvGrpSpPr/>
        <p:nvPr/>
      </p:nvGrpSpPr>
      <p:grpSpPr>
        <a:xfrm>
          <a:off x="0" y="0"/>
          <a:ext cx="0" cy="0"/>
          <a:chOff x="0" y="0"/>
          <a:chExt cx="0" cy="0"/>
        </a:xfrm>
      </p:grpSpPr>
      <p:sp>
        <p:nvSpPr>
          <p:cNvPr id="20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205"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206"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207"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Default 3">
    <p:spTree>
      <p:nvGrpSpPr>
        <p:cNvPr id="1" name=""/>
        <p:cNvGrpSpPr/>
        <p:nvPr/>
      </p:nvGrpSpPr>
      <p:grpSpPr>
        <a:xfrm>
          <a:off x="0" y="0"/>
          <a:ext cx="0" cy="0"/>
          <a:chOff x="0" y="0"/>
          <a:chExt cx="0" cy="0"/>
        </a:xfrm>
      </p:grpSpPr>
      <p:sp>
        <p:nvSpPr>
          <p:cNvPr id="21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220"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221"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Default 4">
    <p:spTree>
      <p:nvGrpSpPr>
        <p:cNvPr id="1" name=""/>
        <p:cNvGrpSpPr/>
        <p:nvPr/>
      </p:nvGrpSpPr>
      <p:grpSpPr>
        <a:xfrm>
          <a:off x="0" y="0"/>
          <a:ext cx="0" cy="0"/>
          <a:chOff x="0" y="0"/>
          <a:chExt cx="0" cy="0"/>
        </a:xfrm>
      </p:grpSpPr>
      <p:sp>
        <p:nvSpPr>
          <p:cNvPr id="23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236"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237"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238"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239"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5">
    <p:spTree>
      <p:nvGrpSpPr>
        <p:cNvPr id="1" name=""/>
        <p:cNvGrpSpPr/>
        <p:nvPr/>
      </p:nvGrpSpPr>
      <p:grpSpPr>
        <a:xfrm>
          <a:off x="0" y="0"/>
          <a:ext cx="0" cy="0"/>
          <a:chOff x="0" y="0"/>
          <a:chExt cx="0" cy="0"/>
        </a:xfrm>
      </p:grpSpPr>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6">
    <p:spTree>
      <p:nvGrpSpPr>
        <p:cNvPr id="1" name=""/>
        <p:cNvGrpSpPr/>
        <p:nvPr/>
      </p:nvGrpSpPr>
      <p:grpSpPr>
        <a:xfrm>
          <a:off x="0" y="0"/>
          <a:ext cx="0" cy="0"/>
          <a:chOff x="0" y="0"/>
          <a:chExt cx="0" cy="0"/>
        </a:xfrm>
      </p:grpSpPr>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AndTwoObj" preserve="1">
  <p:cSld name="Title Content and 2 Content">
    <p:spTree>
      <p:nvGrpSpPr>
        <p:cNvPr id="1" name=""/>
        <p:cNvGrpSpPr/>
        <p:nvPr/>
      </p:nvGrpSpPr>
      <p:grpSpPr>
        <a:xfrm>
          <a:off x="0" y="0"/>
          <a:ext cx="0" cy="0"/>
          <a:chOff x="0" y="0"/>
          <a:chExt cx="0" cy="0"/>
        </a:xfrm>
      </p:grpSpPr>
      <p:sp>
        <p:nvSpPr>
          <p:cNvPr id="2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29"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30"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31"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Default 7">
    <p:spTree>
      <p:nvGrpSpPr>
        <p:cNvPr id="1" name=""/>
        <p:cNvGrpSpPr/>
        <p:nvPr/>
      </p:nvGrpSpPr>
      <p:grpSpPr>
        <a:xfrm>
          <a:off x="0" y="0"/>
          <a:ext cx="0" cy="0"/>
          <a:chOff x="0" y="0"/>
          <a:chExt cx="0" cy="0"/>
        </a:xfrm>
      </p:grpSpPr>
      <p:sp>
        <p:nvSpPr>
          <p:cNvPr id="27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275"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Default 8">
    <p:spTree>
      <p:nvGrpSpPr>
        <p:cNvPr id="1" name=""/>
        <p:cNvGrpSpPr/>
        <p:nvPr/>
      </p:nvGrpSpPr>
      <p:grpSpPr>
        <a:xfrm>
          <a:off x="0" y="0"/>
          <a:ext cx="0" cy="0"/>
          <a:chOff x="0" y="0"/>
          <a:chExt cx="0" cy="0"/>
        </a:xfrm>
      </p:grpSpPr>
      <p:sp>
        <p:nvSpPr>
          <p:cNvPr id="28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287"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Default 9">
    <p:spTree>
      <p:nvGrpSpPr>
        <p:cNvPr id="1" name=""/>
        <p:cNvGrpSpPr/>
        <p:nvPr/>
      </p:nvGrpSpPr>
      <p:grpSpPr>
        <a:xfrm>
          <a:off x="0" y="0"/>
          <a:ext cx="0" cy="0"/>
          <a:chOff x="0" y="0"/>
          <a:chExt cx="0" cy="0"/>
        </a:xfrm>
      </p:grpSpPr>
      <p:sp>
        <p:nvSpPr>
          <p:cNvPr id="29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300"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301"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Default 10">
    <p:spTree>
      <p:nvGrpSpPr>
        <p:cNvPr id="1" name=""/>
        <p:cNvGrpSpPr/>
        <p:nvPr/>
      </p:nvGrpSpPr>
      <p:grpSpPr>
        <a:xfrm>
          <a:off x="0" y="0"/>
          <a:ext cx="0" cy="0"/>
          <a:chOff x="0" y="0"/>
          <a:chExt cx="0" cy="0"/>
        </a:xfrm>
      </p:grpSpPr>
      <p:sp>
        <p:nvSpPr>
          <p:cNvPr id="31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mediaAndTx" preserve="1">
  <p:cSld name="Default 11">
    <p:spTree>
      <p:nvGrpSpPr>
        <p:cNvPr id="1" name=""/>
        <p:cNvGrpSpPr/>
        <p:nvPr/>
      </p:nvGrpSpPr>
      <p:grpSpPr>
        <a:xfrm>
          <a:off x="0" y="0"/>
          <a:ext cx="0" cy="0"/>
          <a:chOff x="0" y="0"/>
          <a:chExt cx="0" cy="0"/>
        </a:xfrm>
      </p:grpSpPr>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45"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46"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47"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60"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61"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76"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77"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78"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79"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1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115"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2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127"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1.xml"/>
</Relationships>
</file>

<file path=ppt/slideMasters/_rels/slideMaster10.xml.rels><?xml version="1.0" encoding="UTF-8"?>
<Relationships xmlns="http://schemas.openxmlformats.org/package/2006/relationships"><Relationship Id="rId1" Type="http://schemas.openxmlformats.org/officeDocument/2006/relationships/theme" Target="../theme/theme10.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10.xml"/>
</Relationships>
</file>

<file path=ppt/slideMasters/_rels/slideMaster11.xml.rels><?xml version="1.0" encoding="UTF-8"?>
<Relationships xmlns="http://schemas.openxmlformats.org/package/2006/relationships"><Relationship Id="rId1" Type="http://schemas.openxmlformats.org/officeDocument/2006/relationships/theme" Target="../theme/theme1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11.xml"/>
</Relationships>
</file>

<file path=ppt/slideMasters/_rels/slideMaster12.xml.rels><?xml version="1.0" encoding="UTF-8"?>
<Relationships xmlns="http://schemas.openxmlformats.org/package/2006/relationships"><Relationship Id="rId1" Type="http://schemas.openxmlformats.org/officeDocument/2006/relationships/theme" Target="../theme/theme12.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12.xml"/>
</Relationships>
</file>

<file path=ppt/slideMasters/_rels/slideMaster13.xml.rels><?xml version="1.0" encoding="UTF-8"?>
<Relationships xmlns="http://schemas.openxmlformats.org/package/2006/relationships"><Relationship Id="rId1" Type="http://schemas.openxmlformats.org/officeDocument/2006/relationships/theme" Target="../theme/theme13.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13.xml"/>
</Relationships>
</file>

<file path=ppt/slideMasters/_rels/slideMaster14.xml.rels><?xml version="1.0" encoding="UTF-8"?>
<Relationships xmlns="http://schemas.openxmlformats.org/package/2006/relationships"><Relationship Id="rId1" Type="http://schemas.openxmlformats.org/officeDocument/2006/relationships/theme" Target="../theme/theme14.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14.xml"/>
</Relationships>
</file>

<file path=ppt/slideMasters/_rels/slideMaster15.xml.rels><?xml version="1.0" encoding="UTF-8"?>
<Relationships xmlns="http://schemas.openxmlformats.org/package/2006/relationships"><Relationship Id="rId1" Type="http://schemas.openxmlformats.org/officeDocument/2006/relationships/theme" Target="../theme/theme15.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15.xml"/>
</Relationships>
</file>

<file path=ppt/slideMasters/_rels/slideMaster16.xml.rels><?xml version="1.0" encoding="UTF-8"?>
<Relationships xmlns="http://schemas.openxmlformats.org/package/2006/relationships"><Relationship Id="rId1" Type="http://schemas.openxmlformats.org/officeDocument/2006/relationships/theme" Target="../theme/theme16.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16.xml"/>
</Relationships>
</file>

<file path=ppt/slideMasters/_rels/slideMaster17.xml.rels><?xml version="1.0" encoding="UTF-8"?>
<Relationships xmlns="http://schemas.openxmlformats.org/package/2006/relationships"><Relationship Id="rId1" Type="http://schemas.openxmlformats.org/officeDocument/2006/relationships/theme" Target="../theme/theme17.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17.xml"/>
</Relationships>
</file>

<file path=ppt/slideMasters/_rels/slideMaster18.xml.rels><?xml version="1.0" encoding="UTF-8"?>
<Relationships xmlns="http://schemas.openxmlformats.org/package/2006/relationships"><Relationship Id="rId1" Type="http://schemas.openxmlformats.org/officeDocument/2006/relationships/theme" Target="../theme/theme18.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18.xml"/>
</Relationships>
</file>

<file path=ppt/slideMasters/_rels/slideMaster19.xml.rels><?xml version="1.0" encoding="UTF-8"?>
<Relationships xmlns="http://schemas.openxmlformats.org/package/2006/relationships"><Relationship Id="rId1" Type="http://schemas.openxmlformats.org/officeDocument/2006/relationships/theme" Target="../theme/theme19.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19.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2.xml"/>
</Relationships>
</file>

<file path=ppt/slideMasters/_rels/slideMaster20.xml.rels><?xml version="1.0" encoding="UTF-8"?>
<Relationships xmlns="http://schemas.openxmlformats.org/package/2006/relationships"><Relationship Id="rId1" Type="http://schemas.openxmlformats.org/officeDocument/2006/relationships/theme" Target="../theme/theme20.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20.xml"/>
</Relationships>
</file>

<file path=ppt/slideMasters/_rels/slideMaster21.xml.rels><?xml version="1.0" encoding="UTF-8"?>
<Relationships xmlns="http://schemas.openxmlformats.org/package/2006/relationships"><Relationship Id="rId1" Type="http://schemas.openxmlformats.org/officeDocument/2006/relationships/theme" Target="../theme/theme2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21.xml"/>
</Relationships>
</file>

<file path=ppt/slideMasters/_rels/slideMaster22.xml.rels><?xml version="1.0" encoding="UTF-8"?>
<Relationships xmlns="http://schemas.openxmlformats.org/package/2006/relationships"><Relationship Id="rId1" Type="http://schemas.openxmlformats.org/officeDocument/2006/relationships/theme" Target="../theme/theme22.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22.xml"/>
</Relationships>
</file>

<file path=ppt/slideMasters/_rels/slideMaster23.xml.rels><?xml version="1.0" encoding="UTF-8"?>
<Relationships xmlns="http://schemas.openxmlformats.org/package/2006/relationships"><Relationship Id="rId1" Type="http://schemas.openxmlformats.org/officeDocument/2006/relationships/theme" Target="../theme/theme23.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23.xml"/>
</Relationships>
</file>

<file path=ppt/slideMasters/_rels/slideMaster24.xml.rels><?xml version="1.0" encoding="UTF-8"?>
<Relationships xmlns="http://schemas.openxmlformats.org/package/2006/relationships"><Relationship Id="rId1" Type="http://schemas.openxmlformats.org/officeDocument/2006/relationships/theme" Target="../theme/theme24.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3.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4.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5.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6.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7.xml"/>
</Relationships>
</file>

<file path=ppt/slideMasters/_rels/slideMaster8.xml.rels><?xml version="1.0" encoding="UTF-8"?>
<Relationships xmlns="http://schemas.openxmlformats.org/package/2006/relationships"><Relationship Id="rId1" Type="http://schemas.openxmlformats.org/officeDocument/2006/relationships/theme" Target="../theme/theme8.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8.xml"/>
</Relationships>
</file>

<file path=ppt/slideMasters/_rels/slideMaster9.xml.rels><?xml version="1.0" encoding="UTF-8"?>
<Relationships xmlns="http://schemas.openxmlformats.org/package/2006/relationships"><Relationship Id="rId1" Type="http://schemas.openxmlformats.org/officeDocument/2006/relationships/theme" Target="../theme/theme9.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9.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CustomShape 1"/>
          <p:cNvSpPr/>
          <p:nvPr/>
        </p:nvSpPr>
        <p:spPr>
          <a:xfrm>
            <a:off x="11444760" y="0"/>
            <a:ext cx="733320" cy="684216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ffffff"/>
              </a:solidFill>
              <a:latin typeface="Arial"/>
              <a:ea typeface="DejaVu Sans"/>
            </a:endParaRPr>
          </a:p>
        </p:txBody>
      </p:sp>
      <p:sp>
        <p:nvSpPr>
          <p:cNvPr id="1" name="CustomShape 2"/>
          <p:cNvSpPr/>
          <p:nvPr/>
        </p:nvSpPr>
        <p:spPr>
          <a:xfrm>
            <a:off x="11438640" y="6453360"/>
            <a:ext cx="750240" cy="36396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fld id="{D22D6217-F125-4644-AE32-3799C2045E7C}" type="slidenum">
              <a:rPr b="0" lang="en-US" sz="1800" spc="-1" strike="noStrike">
                <a:solidFill>
                  <a:srgbClr val="808080"/>
                </a:solidFill>
                <a:latin typeface="Arial"/>
                <a:ea typeface="DejaVu Sans"/>
              </a:rPr>
              <a:t>&lt;number&gt;</a:t>
            </a:fld>
            <a:endParaRPr b="0" lang="en-GB" sz="1800" spc="-1" strike="noStrike">
              <a:solidFill>
                <a:srgbClr val="000000"/>
              </a:solidFill>
              <a:latin typeface="Arial"/>
            </a:endParaRPr>
          </a:p>
        </p:txBody>
      </p:sp>
      <p:sp>
        <p:nvSpPr>
          <p:cNvPr id="2" name="CustomShape 3"/>
          <p:cNvSpPr/>
          <p:nvPr/>
        </p:nvSpPr>
        <p:spPr>
          <a:xfrm>
            <a:off x="912240" y="1268280"/>
            <a:ext cx="9200160" cy="3535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pic>
        <p:nvPicPr>
          <p:cNvPr id="3" name="Picture 19" descr="Logo_TUC_de_RGB"/>
          <p:cNvPicPr/>
          <p:nvPr/>
        </p:nvPicPr>
        <p:blipFill>
          <a:blip r:embed="rId2"/>
          <a:stretch/>
        </p:blipFill>
        <p:spPr>
          <a:xfrm>
            <a:off x="0" y="0"/>
            <a:ext cx="3044160" cy="554040"/>
          </a:xfrm>
          <a:prstGeom prst="rect">
            <a:avLst/>
          </a:prstGeom>
          <a:ln w="0">
            <a:noFill/>
          </a:ln>
        </p:spPr>
      </p:pic>
      <p:pic>
        <p:nvPicPr>
          <p:cNvPr id="4" name="Grafik 2" descr=""/>
          <p:cNvPicPr/>
          <p:nvPr/>
        </p:nvPicPr>
        <p:blipFill>
          <a:blip r:embed="rId3"/>
          <a:stretch/>
        </p:blipFill>
        <p:spPr>
          <a:xfrm>
            <a:off x="7430400" y="134640"/>
            <a:ext cx="3690000" cy="506160"/>
          </a:xfrm>
          <a:prstGeom prst="rect">
            <a:avLst/>
          </a:prstGeom>
          <a:ln w="0">
            <a:noFill/>
          </a:ln>
        </p:spPr>
      </p:pic>
      <p:sp>
        <p:nvSpPr>
          <p:cNvPr id="5" name="CustomShape 4"/>
          <p:cNvSpPr/>
          <p:nvPr/>
        </p:nvSpPr>
        <p:spPr>
          <a:xfrm>
            <a:off x="912240" y="1268280"/>
            <a:ext cx="9200160" cy="3535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6" name="CustomShape 5"/>
          <p:cNvSpPr/>
          <p:nvPr/>
        </p:nvSpPr>
        <p:spPr>
          <a:xfrm>
            <a:off x="11444760" y="0"/>
            <a:ext cx="733320" cy="684216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ffffff"/>
              </a:solidFill>
              <a:latin typeface="Arial"/>
              <a:ea typeface="DejaVu Sans"/>
            </a:endParaRPr>
          </a:p>
        </p:txBody>
      </p:sp>
      <p:sp>
        <p:nvSpPr>
          <p:cNvPr id="7" name="CustomShape 6"/>
          <p:cNvSpPr/>
          <p:nvPr/>
        </p:nvSpPr>
        <p:spPr>
          <a:xfrm>
            <a:off x="0" y="6642720"/>
            <a:ext cx="12176280" cy="21132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0" lang="en-US" sz="800" spc="-1" strike="noStrike">
                <a:solidFill>
                  <a:srgbClr val="a6a6a6"/>
                </a:solidFill>
                <a:latin typeface="DejaVu Sans"/>
                <a:ea typeface="DejaVu Sans"/>
              </a:rPr>
              <a:t>The Limits to Growth – TU Clausthal</a:t>
            </a:r>
            <a:endParaRPr b="0" lang="en-GB" sz="800" spc="-1" strike="noStrike">
              <a:solidFill>
                <a:srgbClr val="000000"/>
              </a:solidFill>
              <a:latin typeface="Arial"/>
            </a:endParaRPr>
          </a:p>
        </p:txBody>
      </p:sp>
      <p:sp>
        <p:nvSpPr>
          <p:cNvPr id="8"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en-GB" sz="1800" spc="-1" strike="noStrike">
                <a:solidFill>
                  <a:srgbClr val="000000"/>
                </a:solidFill>
                <a:latin typeface="Arial"/>
              </a:rPr>
              <a:t>Click to edit the title text format</a:t>
            </a:r>
            <a:endParaRPr b="0" lang="en-GB" sz="1800" spc="-1" strike="noStrike">
              <a:solidFill>
                <a:srgbClr val="000000"/>
              </a:solidFill>
              <a:latin typeface="Arial"/>
            </a:endParaRPr>
          </a:p>
        </p:txBody>
      </p:sp>
      <p:sp>
        <p:nvSpPr>
          <p:cNvPr id="9" name="PlaceHolder 2"/>
          <p:cNvSpPr>
            <a:spLocks noGrp="1"/>
          </p:cNvSpPr>
          <p:nvPr>
            <p:ph type="body"/>
          </p:nvPr>
        </p:nvSpPr>
        <p:spPr>
          <a:xfrm>
            <a:off x="609480" y="1604520"/>
            <a:ext cx="535392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
        <p:nvSpPr>
          <p:cNvPr id="10" name="PlaceHolder 3"/>
          <p:cNvSpPr>
            <a:spLocks noGrp="1"/>
          </p:cNvSpPr>
          <p:nvPr>
            <p:ph type="body"/>
          </p:nvPr>
        </p:nvSpPr>
        <p:spPr>
          <a:xfrm>
            <a:off x="6231960" y="1604520"/>
            <a:ext cx="5353920" cy="39769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
        <p:nvSpPr>
          <p:cNvPr id="11" name="PlaceHolder 4"/>
          <p:cNvSpPr>
            <a:spLocks noGrp="1"/>
          </p:cNvSpPr>
          <p:nvPr>
            <p:ph type="body"/>
          </p:nvPr>
        </p:nvSpPr>
        <p:spPr>
          <a:xfrm>
            <a:off x="609480" y="3682080"/>
            <a:ext cx="535392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49" r:id="rId4"/>
  </p:sldLayoutIdLst>
</p:sldMaster>
</file>

<file path=ppt/slideMasters/slideMaster1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28" name="CustomShape 1"/>
          <p:cNvSpPr/>
          <p:nvPr/>
        </p:nvSpPr>
        <p:spPr>
          <a:xfrm>
            <a:off x="11444760" y="0"/>
            <a:ext cx="733320" cy="684216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ffffff"/>
              </a:solidFill>
              <a:latin typeface="Arial"/>
              <a:ea typeface="DejaVu Sans"/>
            </a:endParaRPr>
          </a:p>
        </p:txBody>
      </p:sp>
      <p:sp>
        <p:nvSpPr>
          <p:cNvPr id="129" name="CustomShape 2"/>
          <p:cNvSpPr/>
          <p:nvPr/>
        </p:nvSpPr>
        <p:spPr>
          <a:xfrm>
            <a:off x="11438640" y="6453360"/>
            <a:ext cx="750240" cy="36396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fld id="{801B23B6-1219-46CF-BC97-E6D6E34A47BA}" type="slidenum">
              <a:rPr b="0" lang="en-US" sz="1800" spc="-1" strike="noStrike">
                <a:solidFill>
                  <a:srgbClr val="808080"/>
                </a:solidFill>
                <a:latin typeface="Arial"/>
                <a:ea typeface="DejaVu Sans"/>
              </a:rPr>
              <a:t>&lt;number&gt;</a:t>
            </a:fld>
            <a:endParaRPr b="0" lang="en-GB" sz="1800" spc="-1" strike="noStrike">
              <a:solidFill>
                <a:srgbClr val="000000"/>
              </a:solidFill>
              <a:latin typeface="Arial"/>
            </a:endParaRPr>
          </a:p>
        </p:txBody>
      </p:sp>
      <p:sp>
        <p:nvSpPr>
          <p:cNvPr id="130" name="CustomShape 3"/>
          <p:cNvSpPr/>
          <p:nvPr/>
        </p:nvSpPr>
        <p:spPr>
          <a:xfrm>
            <a:off x="912240" y="1268280"/>
            <a:ext cx="9200160" cy="3535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pic>
        <p:nvPicPr>
          <p:cNvPr id="131" name="Picture 19" descr="Logo_TUC_de_RGB"/>
          <p:cNvPicPr/>
          <p:nvPr/>
        </p:nvPicPr>
        <p:blipFill>
          <a:blip r:embed="rId2"/>
          <a:stretch/>
        </p:blipFill>
        <p:spPr>
          <a:xfrm>
            <a:off x="0" y="0"/>
            <a:ext cx="3044160" cy="554040"/>
          </a:xfrm>
          <a:prstGeom prst="rect">
            <a:avLst/>
          </a:prstGeom>
          <a:ln w="0">
            <a:noFill/>
          </a:ln>
        </p:spPr>
      </p:pic>
      <p:pic>
        <p:nvPicPr>
          <p:cNvPr id="132" name="Grafik 2" descr=""/>
          <p:cNvPicPr/>
          <p:nvPr/>
        </p:nvPicPr>
        <p:blipFill>
          <a:blip r:embed="rId3"/>
          <a:stretch/>
        </p:blipFill>
        <p:spPr>
          <a:xfrm>
            <a:off x="7430400" y="134640"/>
            <a:ext cx="3690000" cy="506160"/>
          </a:xfrm>
          <a:prstGeom prst="rect">
            <a:avLst/>
          </a:prstGeom>
          <a:ln w="0">
            <a:noFill/>
          </a:ln>
        </p:spPr>
      </p:pic>
      <p:sp>
        <p:nvSpPr>
          <p:cNvPr id="133" name="CustomShape 4"/>
          <p:cNvSpPr/>
          <p:nvPr/>
        </p:nvSpPr>
        <p:spPr>
          <a:xfrm>
            <a:off x="912240" y="1268280"/>
            <a:ext cx="9200160" cy="3535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134" name="CustomShape 5"/>
          <p:cNvSpPr/>
          <p:nvPr/>
        </p:nvSpPr>
        <p:spPr>
          <a:xfrm>
            <a:off x="11444760" y="0"/>
            <a:ext cx="733320" cy="684216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ffffff"/>
              </a:solidFill>
              <a:latin typeface="Arial"/>
              <a:ea typeface="DejaVu Sans"/>
            </a:endParaRPr>
          </a:p>
        </p:txBody>
      </p:sp>
      <p:sp>
        <p:nvSpPr>
          <p:cNvPr id="135" name="CustomShape 6"/>
          <p:cNvSpPr/>
          <p:nvPr/>
        </p:nvSpPr>
        <p:spPr>
          <a:xfrm>
            <a:off x="0" y="6642720"/>
            <a:ext cx="12176280" cy="21132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0" lang="en-US" sz="800" spc="-1" strike="noStrike">
                <a:solidFill>
                  <a:srgbClr val="a6a6a6"/>
                </a:solidFill>
                <a:latin typeface="DejaVu Sans"/>
                <a:ea typeface="DejaVu Sans"/>
              </a:rPr>
              <a:t>The Limits to Growth – TU Clausthal</a:t>
            </a:r>
            <a:endParaRPr b="0" lang="en-GB" sz="800" spc="-1" strike="noStrike">
              <a:solidFill>
                <a:srgbClr val="000000"/>
              </a:solidFill>
              <a:latin typeface="Arial"/>
            </a:endParaRPr>
          </a:p>
        </p:txBody>
      </p:sp>
      <p:sp>
        <p:nvSpPr>
          <p:cNvPr id="136"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en-GB" sz="1800" spc="-1" strike="noStrike">
                <a:solidFill>
                  <a:srgbClr val="000000"/>
                </a:solidFill>
                <a:latin typeface="Arial"/>
              </a:rPr>
              <a:t>Click to edit the title text format</a:t>
            </a:r>
            <a:endParaRPr b="0" lang="en-GB" sz="1800" spc="-1" strike="noStrike">
              <a:solidFill>
                <a:srgbClr val="000000"/>
              </a:solidFill>
              <a:latin typeface="Arial"/>
            </a:endParaRPr>
          </a:p>
        </p:txBody>
      </p:sp>
      <p:sp>
        <p:nvSpPr>
          <p:cNvPr id="137" name="PlaceHolder 2"/>
          <p:cNvSpPr>
            <a:spLocks noGrp="1"/>
          </p:cNvSpPr>
          <p:nvPr>
            <p:ph type="body"/>
          </p:nvPr>
        </p:nvSpPr>
        <p:spPr>
          <a:xfrm>
            <a:off x="609480" y="1604520"/>
            <a:ext cx="5353920" cy="39769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
        <p:nvSpPr>
          <p:cNvPr id="138" name="PlaceHolder 3"/>
          <p:cNvSpPr>
            <a:spLocks noGrp="1"/>
          </p:cNvSpPr>
          <p:nvPr>
            <p:ph type="body"/>
          </p:nvPr>
        </p:nvSpPr>
        <p:spPr>
          <a:xfrm>
            <a:off x="6231960" y="1604520"/>
            <a:ext cx="5353920" cy="39769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67" r:id="rId4"/>
  </p:sldLayoutIdLst>
</p:sldMaster>
</file>

<file path=ppt/slideMasters/slideMaster1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42" name="CustomShape 1"/>
          <p:cNvSpPr/>
          <p:nvPr/>
        </p:nvSpPr>
        <p:spPr>
          <a:xfrm>
            <a:off x="11444760" y="0"/>
            <a:ext cx="733320" cy="684216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ffffff"/>
              </a:solidFill>
              <a:latin typeface="Arial"/>
              <a:ea typeface="DejaVu Sans"/>
            </a:endParaRPr>
          </a:p>
        </p:txBody>
      </p:sp>
      <p:sp>
        <p:nvSpPr>
          <p:cNvPr id="143" name="CustomShape 2"/>
          <p:cNvSpPr/>
          <p:nvPr/>
        </p:nvSpPr>
        <p:spPr>
          <a:xfrm>
            <a:off x="11438640" y="6453360"/>
            <a:ext cx="750240" cy="36396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fld id="{7E97A6FD-5ED1-4336-BE84-69BB5EA99555}" type="slidenum">
              <a:rPr b="0" lang="en-US" sz="1800" spc="-1" strike="noStrike">
                <a:solidFill>
                  <a:srgbClr val="808080"/>
                </a:solidFill>
                <a:latin typeface="Arial"/>
                <a:ea typeface="DejaVu Sans"/>
              </a:rPr>
              <a:t>&lt;number&gt;</a:t>
            </a:fld>
            <a:endParaRPr b="0" lang="en-GB" sz="1800" spc="-1" strike="noStrike">
              <a:solidFill>
                <a:srgbClr val="000000"/>
              </a:solidFill>
              <a:latin typeface="Arial"/>
            </a:endParaRPr>
          </a:p>
        </p:txBody>
      </p:sp>
      <p:sp>
        <p:nvSpPr>
          <p:cNvPr id="144" name="CustomShape 3"/>
          <p:cNvSpPr/>
          <p:nvPr/>
        </p:nvSpPr>
        <p:spPr>
          <a:xfrm>
            <a:off x="912240" y="1268280"/>
            <a:ext cx="9200160" cy="3535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pic>
        <p:nvPicPr>
          <p:cNvPr id="145" name="Picture 19" descr="Logo_TUC_de_RGB"/>
          <p:cNvPicPr/>
          <p:nvPr/>
        </p:nvPicPr>
        <p:blipFill>
          <a:blip r:embed="rId2"/>
          <a:stretch/>
        </p:blipFill>
        <p:spPr>
          <a:xfrm>
            <a:off x="0" y="0"/>
            <a:ext cx="3044160" cy="554040"/>
          </a:xfrm>
          <a:prstGeom prst="rect">
            <a:avLst/>
          </a:prstGeom>
          <a:ln w="0">
            <a:noFill/>
          </a:ln>
        </p:spPr>
      </p:pic>
      <p:pic>
        <p:nvPicPr>
          <p:cNvPr id="146" name="Grafik 2" descr=""/>
          <p:cNvPicPr/>
          <p:nvPr/>
        </p:nvPicPr>
        <p:blipFill>
          <a:blip r:embed="rId3"/>
          <a:stretch/>
        </p:blipFill>
        <p:spPr>
          <a:xfrm>
            <a:off x="7430400" y="134640"/>
            <a:ext cx="3690000" cy="506160"/>
          </a:xfrm>
          <a:prstGeom prst="rect">
            <a:avLst/>
          </a:prstGeom>
          <a:ln w="0">
            <a:noFill/>
          </a:ln>
        </p:spPr>
      </p:pic>
      <p:sp>
        <p:nvSpPr>
          <p:cNvPr id="147" name="CustomShape 4"/>
          <p:cNvSpPr/>
          <p:nvPr/>
        </p:nvSpPr>
        <p:spPr>
          <a:xfrm>
            <a:off x="912240" y="1268280"/>
            <a:ext cx="9200160" cy="3535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148" name="CustomShape 5"/>
          <p:cNvSpPr/>
          <p:nvPr/>
        </p:nvSpPr>
        <p:spPr>
          <a:xfrm>
            <a:off x="11444760" y="0"/>
            <a:ext cx="733320" cy="684216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ffffff"/>
              </a:solidFill>
              <a:latin typeface="Arial"/>
              <a:ea typeface="DejaVu Sans"/>
            </a:endParaRPr>
          </a:p>
        </p:txBody>
      </p:sp>
      <p:sp>
        <p:nvSpPr>
          <p:cNvPr id="149" name="CustomShape 6"/>
          <p:cNvSpPr/>
          <p:nvPr/>
        </p:nvSpPr>
        <p:spPr>
          <a:xfrm>
            <a:off x="0" y="6642720"/>
            <a:ext cx="12176280" cy="21132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0" lang="en-US" sz="800" spc="-1" strike="noStrike">
                <a:solidFill>
                  <a:srgbClr val="a6a6a6"/>
                </a:solidFill>
                <a:latin typeface="DejaVu Sans"/>
                <a:ea typeface="DejaVu Sans"/>
              </a:rPr>
              <a:t>The Limits to Growth – TU Clausthal</a:t>
            </a:r>
            <a:endParaRPr b="0" lang="en-GB" sz="800" spc="-1" strike="noStrike">
              <a:solidFill>
                <a:srgbClr val="000000"/>
              </a:solidFill>
              <a:latin typeface="Arial"/>
            </a:endParaRPr>
          </a:p>
        </p:txBody>
      </p:sp>
      <p:sp>
        <p:nvSpPr>
          <p:cNvPr id="150"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en-GB" sz="1800" spc="-1" strike="noStrike">
                <a:solidFill>
                  <a:srgbClr val="000000"/>
                </a:solidFill>
                <a:latin typeface="Arial"/>
              </a:rPr>
              <a:t>Click to edit the title text format</a:t>
            </a:r>
            <a:endParaRPr b="0" lang="en-GB"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69" r:id="rId4"/>
  </p:sldLayoutIdLst>
</p:sldMaster>
</file>

<file path=ppt/slideMasters/slideMaster1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52" name="CustomShape 1"/>
          <p:cNvSpPr/>
          <p:nvPr/>
        </p:nvSpPr>
        <p:spPr>
          <a:xfrm>
            <a:off x="11444760" y="0"/>
            <a:ext cx="733320" cy="684216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ffffff"/>
              </a:solidFill>
              <a:latin typeface="Arial"/>
              <a:ea typeface="DejaVu Sans"/>
            </a:endParaRPr>
          </a:p>
        </p:txBody>
      </p:sp>
      <p:sp>
        <p:nvSpPr>
          <p:cNvPr id="153" name="CustomShape 2"/>
          <p:cNvSpPr/>
          <p:nvPr/>
        </p:nvSpPr>
        <p:spPr>
          <a:xfrm>
            <a:off x="11438640" y="6453360"/>
            <a:ext cx="750240" cy="36396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fld id="{35949F63-796F-492B-891A-1EC5C06CB52D}" type="slidenum">
              <a:rPr b="0" lang="en-US" sz="1800" spc="-1" strike="noStrike">
                <a:solidFill>
                  <a:srgbClr val="808080"/>
                </a:solidFill>
                <a:latin typeface="Arial"/>
                <a:ea typeface="DejaVu Sans"/>
              </a:rPr>
              <a:t>&lt;number&gt;</a:t>
            </a:fld>
            <a:endParaRPr b="0" lang="en-GB" sz="1800" spc="-1" strike="noStrike">
              <a:solidFill>
                <a:srgbClr val="000000"/>
              </a:solidFill>
              <a:latin typeface="Arial"/>
            </a:endParaRPr>
          </a:p>
        </p:txBody>
      </p:sp>
      <p:sp>
        <p:nvSpPr>
          <p:cNvPr id="154" name="CustomShape 3"/>
          <p:cNvSpPr/>
          <p:nvPr/>
        </p:nvSpPr>
        <p:spPr>
          <a:xfrm>
            <a:off x="912240" y="1268280"/>
            <a:ext cx="9200160" cy="3535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pic>
        <p:nvPicPr>
          <p:cNvPr id="155" name="Picture 19" descr="Logo_TUC_de_RGB"/>
          <p:cNvPicPr/>
          <p:nvPr/>
        </p:nvPicPr>
        <p:blipFill>
          <a:blip r:embed="rId2"/>
          <a:stretch/>
        </p:blipFill>
        <p:spPr>
          <a:xfrm>
            <a:off x="0" y="0"/>
            <a:ext cx="3044160" cy="554040"/>
          </a:xfrm>
          <a:prstGeom prst="rect">
            <a:avLst/>
          </a:prstGeom>
          <a:ln w="0">
            <a:noFill/>
          </a:ln>
        </p:spPr>
      </p:pic>
      <p:pic>
        <p:nvPicPr>
          <p:cNvPr id="156" name="Grafik 2" descr=""/>
          <p:cNvPicPr/>
          <p:nvPr/>
        </p:nvPicPr>
        <p:blipFill>
          <a:blip r:embed="rId3"/>
          <a:stretch/>
        </p:blipFill>
        <p:spPr>
          <a:xfrm>
            <a:off x="7430400" y="134640"/>
            <a:ext cx="3690000" cy="506160"/>
          </a:xfrm>
          <a:prstGeom prst="rect">
            <a:avLst/>
          </a:prstGeom>
          <a:ln w="0">
            <a:noFill/>
          </a:ln>
        </p:spPr>
      </p:pic>
      <p:sp>
        <p:nvSpPr>
          <p:cNvPr id="157" name="CustomShape 4"/>
          <p:cNvSpPr/>
          <p:nvPr/>
        </p:nvSpPr>
        <p:spPr>
          <a:xfrm>
            <a:off x="912240" y="1268280"/>
            <a:ext cx="9200160" cy="3535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158" name="CustomShape 5"/>
          <p:cNvSpPr/>
          <p:nvPr/>
        </p:nvSpPr>
        <p:spPr>
          <a:xfrm>
            <a:off x="11444760" y="0"/>
            <a:ext cx="733320" cy="684216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ffffff"/>
              </a:solidFill>
              <a:latin typeface="Arial"/>
              <a:ea typeface="DejaVu Sans"/>
            </a:endParaRPr>
          </a:p>
        </p:txBody>
      </p:sp>
      <p:sp>
        <p:nvSpPr>
          <p:cNvPr id="159" name="CustomShape 6"/>
          <p:cNvSpPr/>
          <p:nvPr/>
        </p:nvSpPr>
        <p:spPr>
          <a:xfrm>
            <a:off x="0" y="6642720"/>
            <a:ext cx="12176280" cy="21132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0" lang="en-US" sz="800" spc="-1" strike="noStrike">
                <a:solidFill>
                  <a:srgbClr val="a6a6a6"/>
                </a:solidFill>
                <a:latin typeface="DejaVu Sans"/>
                <a:ea typeface="DejaVu Sans"/>
              </a:rPr>
              <a:t>The Limits to Growth – TU Clausthal</a:t>
            </a:r>
            <a:endParaRPr b="0" lang="en-GB" sz="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71" r:id="rId4"/>
  </p:sldLayoutIdLst>
</p:sldMaster>
</file>

<file path=ppt/slideMasters/slideMaster1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60" name="CustomShape 1"/>
          <p:cNvSpPr/>
          <p:nvPr/>
        </p:nvSpPr>
        <p:spPr>
          <a:xfrm>
            <a:off x="11444760" y="0"/>
            <a:ext cx="733320" cy="684216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ffffff"/>
              </a:solidFill>
              <a:latin typeface="Arial"/>
              <a:ea typeface="DejaVu Sans"/>
            </a:endParaRPr>
          </a:p>
        </p:txBody>
      </p:sp>
      <p:sp>
        <p:nvSpPr>
          <p:cNvPr id="161" name="CustomShape 2"/>
          <p:cNvSpPr/>
          <p:nvPr/>
        </p:nvSpPr>
        <p:spPr>
          <a:xfrm>
            <a:off x="11438640" y="6453360"/>
            <a:ext cx="750240" cy="36396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fld id="{2B8ACE36-43A3-4369-A935-7ECB53B92E69}" type="slidenum">
              <a:rPr b="0" lang="en-US" sz="1800" spc="-1" strike="noStrike">
                <a:solidFill>
                  <a:srgbClr val="808080"/>
                </a:solidFill>
                <a:latin typeface="Arial"/>
                <a:ea typeface="DejaVu Sans"/>
              </a:rPr>
              <a:t>&lt;number&gt;</a:t>
            </a:fld>
            <a:endParaRPr b="0" lang="en-GB" sz="1800" spc="-1" strike="noStrike">
              <a:solidFill>
                <a:srgbClr val="000000"/>
              </a:solidFill>
              <a:latin typeface="Arial"/>
            </a:endParaRPr>
          </a:p>
        </p:txBody>
      </p:sp>
      <p:sp>
        <p:nvSpPr>
          <p:cNvPr id="162" name="CustomShape 3"/>
          <p:cNvSpPr/>
          <p:nvPr/>
        </p:nvSpPr>
        <p:spPr>
          <a:xfrm>
            <a:off x="912240" y="1268280"/>
            <a:ext cx="9200160" cy="3535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pic>
        <p:nvPicPr>
          <p:cNvPr id="163" name="Picture 19" descr="Logo_TUC_de_RGB"/>
          <p:cNvPicPr/>
          <p:nvPr/>
        </p:nvPicPr>
        <p:blipFill>
          <a:blip r:embed="rId2"/>
          <a:stretch/>
        </p:blipFill>
        <p:spPr>
          <a:xfrm>
            <a:off x="0" y="0"/>
            <a:ext cx="3044160" cy="554040"/>
          </a:xfrm>
          <a:prstGeom prst="rect">
            <a:avLst/>
          </a:prstGeom>
          <a:ln w="0">
            <a:noFill/>
          </a:ln>
        </p:spPr>
      </p:pic>
      <p:pic>
        <p:nvPicPr>
          <p:cNvPr id="164" name="Grafik 2" descr=""/>
          <p:cNvPicPr/>
          <p:nvPr/>
        </p:nvPicPr>
        <p:blipFill>
          <a:blip r:embed="rId3"/>
          <a:stretch/>
        </p:blipFill>
        <p:spPr>
          <a:xfrm>
            <a:off x="7430400" y="134640"/>
            <a:ext cx="3690000" cy="506160"/>
          </a:xfrm>
          <a:prstGeom prst="rect">
            <a:avLst/>
          </a:prstGeom>
          <a:ln w="0">
            <a:noFill/>
          </a:ln>
        </p:spPr>
      </p:pic>
      <p:sp>
        <p:nvSpPr>
          <p:cNvPr id="165" name="CustomShape 4"/>
          <p:cNvSpPr/>
          <p:nvPr/>
        </p:nvSpPr>
        <p:spPr>
          <a:xfrm>
            <a:off x="11444760" y="0"/>
            <a:ext cx="733320" cy="684216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ffffff"/>
              </a:solidFill>
              <a:latin typeface="Arial"/>
              <a:ea typeface="DejaVu Sans"/>
            </a:endParaRPr>
          </a:p>
        </p:txBody>
      </p:sp>
      <p:sp>
        <p:nvSpPr>
          <p:cNvPr id="166" name="CustomShape 5"/>
          <p:cNvSpPr/>
          <p:nvPr/>
        </p:nvSpPr>
        <p:spPr>
          <a:xfrm>
            <a:off x="11438640" y="6453360"/>
            <a:ext cx="750240" cy="36396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fld id="{7A692B3C-AED6-4A41-82B9-405EDAB3A474}" type="slidenum">
              <a:rPr b="0" lang="en-US" sz="1800" spc="-1" strike="noStrike">
                <a:solidFill>
                  <a:srgbClr val="808080"/>
                </a:solidFill>
                <a:latin typeface="Arial"/>
                <a:ea typeface="DejaVu Sans"/>
              </a:rPr>
              <a:t>&lt;number&gt;</a:t>
            </a:fld>
            <a:endParaRPr b="0" lang="en-GB" sz="1800" spc="-1" strike="noStrike">
              <a:solidFill>
                <a:srgbClr val="000000"/>
              </a:solidFill>
              <a:latin typeface="Arial"/>
            </a:endParaRPr>
          </a:p>
        </p:txBody>
      </p:sp>
      <p:sp>
        <p:nvSpPr>
          <p:cNvPr id="167" name="CustomShape 6"/>
          <p:cNvSpPr/>
          <p:nvPr/>
        </p:nvSpPr>
        <p:spPr>
          <a:xfrm>
            <a:off x="0" y="6642720"/>
            <a:ext cx="12176280" cy="21132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0" lang="en-US" sz="800" spc="-1" strike="noStrike">
                <a:solidFill>
                  <a:srgbClr val="a6a6a6"/>
                </a:solidFill>
                <a:latin typeface="DejaVu Sans"/>
                <a:ea typeface="DejaVu Sans"/>
              </a:rPr>
              <a:t>The Limits to Growth – TU Clausthal</a:t>
            </a:r>
            <a:endParaRPr b="0" lang="en-GB" sz="800" spc="-1" strike="noStrike">
              <a:solidFill>
                <a:srgbClr val="000000"/>
              </a:solidFill>
              <a:latin typeface="Arial"/>
            </a:endParaRPr>
          </a:p>
        </p:txBody>
      </p:sp>
      <p:sp>
        <p:nvSpPr>
          <p:cNvPr id="168"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en-GB" sz="1800" spc="-1" strike="noStrike">
                <a:solidFill>
                  <a:srgbClr val="000000"/>
                </a:solidFill>
                <a:latin typeface="Arial"/>
              </a:rPr>
              <a:t>Click to edit the title text format</a:t>
            </a:r>
            <a:endParaRPr b="0" lang="en-GB" sz="1800" spc="-1" strike="noStrike">
              <a:solidFill>
                <a:srgbClr val="000000"/>
              </a:solidFill>
              <a:latin typeface="Arial"/>
            </a:endParaRPr>
          </a:p>
        </p:txBody>
      </p:sp>
      <p:sp>
        <p:nvSpPr>
          <p:cNvPr id="169" name="PlaceHolder 2"/>
          <p:cNvSpPr>
            <a:spLocks noGrp="1"/>
          </p:cNvSpPr>
          <p:nvPr>
            <p:ph type="body"/>
          </p:nvPr>
        </p:nvSpPr>
        <p:spPr>
          <a:xfrm>
            <a:off x="609480" y="1604520"/>
            <a:ext cx="535392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
        <p:nvSpPr>
          <p:cNvPr id="170" name="PlaceHolder 3"/>
          <p:cNvSpPr>
            <a:spLocks noGrp="1"/>
          </p:cNvSpPr>
          <p:nvPr>
            <p:ph type="body"/>
          </p:nvPr>
        </p:nvSpPr>
        <p:spPr>
          <a:xfrm>
            <a:off x="6231960" y="1604520"/>
            <a:ext cx="5353920" cy="39769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
        <p:nvSpPr>
          <p:cNvPr id="171" name="PlaceHolder 4"/>
          <p:cNvSpPr>
            <a:spLocks noGrp="1"/>
          </p:cNvSpPr>
          <p:nvPr>
            <p:ph type="body"/>
          </p:nvPr>
        </p:nvSpPr>
        <p:spPr>
          <a:xfrm>
            <a:off x="609480" y="3682080"/>
            <a:ext cx="535392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73" r:id="rId4"/>
  </p:sldLayoutIdLst>
</p:sldMaster>
</file>

<file path=ppt/slideMasters/slideMaster1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76" name="CustomShape 1"/>
          <p:cNvSpPr/>
          <p:nvPr/>
        </p:nvSpPr>
        <p:spPr>
          <a:xfrm>
            <a:off x="11444760" y="0"/>
            <a:ext cx="733320" cy="684216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ffffff"/>
              </a:solidFill>
              <a:latin typeface="Arial"/>
              <a:ea typeface="DejaVu Sans"/>
            </a:endParaRPr>
          </a:p>
        </p:txBody>
      </p:sp>
      <p:sp>
        <p:nvSpPr>
          <p:cNvPr id="177" name="CustomShape 2"/>
          <p:cNvSpPr/>
          <p:nvPr/>
        </p:nvSpPr>
        <p:spPr>
          <a:xfrm>
            <a:off x="11438640" y="6453360"/>
            <a:ext cx="750240" cy="36396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fld id="{83CE52BF-B4B2-4309-B4CB-485F4D6C09F2}" type="slidenum">
              <a:rPr b="0" lang="en-US" sz="1800" spc="-1" strike="noStrike">
                <a:solidFill>
                  <a:srgbClr val="808080"/>
                </a:solidFill>
                <a:latin typeface="Arial"/>
                <a:ea typeface="DejaVu Sans"/>
              </a:rPr>
              <a:t>&lt;number&gt;</a:t>
            </a:fld>
            <a:endParaRPr b="0" lang="en-GB" sz="1800" spc="-1" strike="noStrike">
              <a:solidFill>
                <a:srgbClr val="000000"/>
              </a:solidFill>
              <a:latin typeface="Arial"/>
            </a:endParaRPr>
          </a:p>
        </p:txBody>
      </p:sp>
      <p:sp>
        <p:nvSpPr>
          <p:cNvPr id="178" name="CustomShape 3"/>
          <p:cNvSpPr/>
          <p:nvPr/>
        </p:nvSpPr>
        <p:spPr>
          <a:xfrm>
            <a:off x="912240" y="1268280"/>
            <a:ext cx="9200160" cy="3535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pic>
        <p:nvPicPr>
          <p:cNvPr id="179" name="Picture 19" descr="Logo_TUC_de_RGB"/>
          <p:cNvPicPr/>
          <p:nvPr/>
        </p:nvPicPr>
        <p:blipFill>
          <a:blip r:embed="rId2"/>
          <a:stretch/>
        </p:blipFill>
        <p:spPr>
          <a:xfrm>
            <a:off x="0" y="0"/>
            <a:ext cx="3044160" cy="554040"/>
          </a:xfrm>
          <a:prstGeom prst="rect">
            <a:avLst/>
          </a:prstGeom>
          <a:ln w="0">
            <a:noFill/>
          </a:ln>
        </p:spPr>
      </p:pic>
      <p:pic>
        <p:nvPicPr>
          <p:cNvPr id="180" name="Grafik 2" descr=""/>
          <p:cNvPicPr/>
          <p:nvPr/>
        </p:nvPicPr>
        <p:blipFill>
          <a:blip r:embed="rId3"/>
          <a:stretch/>
        </p:blipFill>
        <p:spPr>
          <a:xfrm>
            <a:off x="7430400" y="134640"/>
            <a:ext cx="3690000" cy="506160"/>
          </a:xfrm>
          <a:prstGeom prst="rect">
            <a:avLst/>
          </a:prstGeom>
          <a:ln w="0">
            <a:noFill/>
          </a:ln>
        </p:spPr>
      </p:pic>
      <p:sp>
        <p:nvSpPr>
          <p:cNvPr id="181" name="CustomShape 4"/>
          <p:cNvSpPr/>
          <p:nvPr/>
        </p:nvSpPr>
        <p:spPr>
          <a:xfrm>
            <a:off x="11444760" y="0"/>
            <a:ext cx="733320" cy="684216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ffffff"/>
              </a:solidFill>
              <a:latin typeface="Arial"/>
              <a:ea typeface="DejaVu Sans"/>
            </a:endParaRPr>
          </a:p>
        </p:txBody>
      </p:sp>
      <p:sp>
        <p:nvSpPr>
          <p:cNvPr id="182" name="CustomShape 5"/>
          <p:cNvSpPr/>
          <p:nvPr/>
        </p:nvSpPr>
        <p:spPr>
          <a:xfrm>
            <a:off x="11438640" y="6453360"/>
            <a:ext cx="750240" cy="36396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fld id="{61E9614D-B094-47F2-AFDC-247172C573B1}" type="slidenum">
              <a:rPr b="0" lang="en-US" sz="1800" spc="-1" strike="noStrike">
                <a:solidFill>
                  <a:srgbClr val="808080"/>
                </a:solidFill>
                <a:latin typeface="Arial"/>
                <a:ea typeface="DejaVu Sans"/>
              </a:rPr>
              <a:t>&lt;number&gt;</a:t>
            </a:fld>
            <a:endParaRPr b="0" lang="en-GB" sz="1800" spc="-1" strike="noStrike">
              <a:solidFill>
                <a:srgbClr val="000000"/>
              </a:solidFill>
              <a:latin typeface="Arial"/>
            </a:endParaRPr>
          </a:p>
        </p:txBody>
      </p:sp>
      <p:sp>
        <p:nvSpPr>
          <p:cNvPr id="183" name="CustomShape 6"/>
          <p:cNvSpPr/>
          <p:nvPr/>
        </p:nvSpPr>
        <p:spPr>
          <a:xfrm>
            <a:off x="0" y="6642720"/>
            <a:ext cx="12176280" cy="21132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0" lang="en-US" sz="800" spc="-1" strike="noStrike">
                <a:solidFill>
                  <a:srgbClr val="a6a6a6"/>
                </a:solidFill>
                <a:latin typeface="DejaVu Sans"/>
                <a:ea typeface="DejaVu Sans"/>
              </a:rPr>
              <a:t>The Limits to Growth – TU Clausthal</a:t>
            </a:r>
            <a:endParaRPr b="0" lang="en-GB" sz="800" spc="-1" strike="noStrike">
              <a:solidFill>
                <a:srgbClr val="000000"/>
              </a:solidFill>
              <a:latin typeface="Arial"/>
            </a:endParaRPr>
          </a:p>
        </p:txBody>
      </p:sp>
      <p:sp>
        <p:nvSpPr>
          <p:cNvPr id="184"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en-GB" sz="1800" spc="-1" strike="noStrike">
                <a:solidFill>
                  <a:srgbClr val="000000"/>
                </a:solidFill>
                <a:latin typeface="Arial"/>
              </a:rPr>
              <a:t>Click to edit the title text format</a:t>
            </a:r>
            <a:endParaRPr b="0" lang="en-GB" sz="1800" spc="-1" strike="noStrike">
              <a:solidFill>
                <a:srgbClr val="000000"/>
              </a:solidFill>
              <a:latin typeface="Arial"/>
            </a:endParaRPr>
          </a:p>
        </p:txBody>
      </p:sp>
      <p:sp>
        <p:nvSpPr>
          <p:cNvPr id="185" name="PlaceHolder 2"/>
          <p:cNvSpPr>
            <a:spLocks noGrp="1"/>
          </p:cNvSpPr>
          <p:nvPr>
            <p:ph type="body"/>
          </p:nvPr>
        </p:nvSpPr>
        <p:spPr>
          <a:xfrm>
            <a:off x="609480" y="1604520"/>
            <a:ext cx="5353920" cy="39769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
        <p:nvSpPr>
          <p:cNvPr id="186" name="PlaceHolder 3"/>
          <p:cNvSpPr>
            <a:spLocks noGrp="1"/>
          </p:cNvSpPr>
          <p:nvPr>
            <p:ph type="body"/>
          </p:nvPr>
        </p:nvSpPr>
        <p:spPr>
          <a:xfrm>
            <a:off x="6231960" y="1604520"/>
            <a:ext cx="535392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
        <p:nvSpPr>
          <p:cNvPr id="187" name="PlaceHolder 4"/>
          <p:cNvSpPr>
            <a:spLocks noGrp="1"/>
          </p:cNvSpPr>
          <p:nvPr>
            <p:ph type="body"/>
          </p:nvPr>
        </p:nvSpPr>
        <p:spPr>
          <a:xfrm>
            <a:off x="6231960" y="3682080"/>
            <a:ext cx="535392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75" r:id="rId4"/>
  </p:sldLayoutIdLst>
</p:sldMaster>
</file>

<file path=ppt/slideMasters/slideMaster1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92" name="CustomShape 1"/>
          <p:cNvSpPr/>
          <p:nvPr/>
        </p:nvSpPr>
        <p:spPr>
          <a:xfrm>
            <a:off x="11444760" y="0"/>
            <a:ext cx="733320" cy="684216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ffffff"/>
              </a:solidFill>
              <a:latin typeface="Arial"/>
              <a:ea typeface="DejaVu Sans"/>
            </a:endParaRPr>
          </a:p>
        </p:txBody>
      </p:sp>
      <p:sp>
        <p:nvSpPr>
          <p:cNvPr id="193" name="CustomShape 2"/>
          <p:cNvSpPr/>
          <p:nvPr/>
        </p:nvSpPr>
        <p:spPr>
          <a:xfrm>
            <a:off x="11438640" y="6453360"/>
            <a:ext cx="750240" cy="36396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fld id="{89ECC0A3-9560-404E-82CB-540C0159C6F2}" type="slidenum">
              <a:rPr b="0" lang="en-US" sz="1800" spc="-1" strike="noStrike">
                <a:solidFill>
                  <a:srgbClr val="808080"/>
                </a:solidFill>
                <a:latin typeface="Arial"/>
                <a:ea typeface="DejaVu Sans"/>
              </a:rPr>
              <a:t>&lt;number&gt;</a:t>
            </a:fld>
            <a:endParaRPr b="0" lang="en-GB" sz="1800" spc="-1" strike="noStrike">
              <a:solidFill>
                <a:srgbClr val="000000"/>
              </a:solidFill>
              <a:latin typeface="Arial"/>
            </a:endParaRPr>
          </a:p>
        </p:txBody>
      </p:sp>
      <p:sp>
        <p:nvSpPr>
          <p:cNvPr id="194" name="CustomShape 3"/>
          <p:cNvSpPr/>
          <p:nvPr/>
        </p:nvSpPr>
        <p:spPr>
          <a:xfrm>
            <a:off x="912240" y="1268280"/>
            <a:ext cx="9200160" cy="3535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pic>
        <p:nvPicPr>
          <p:cNvPr id="195" name="Picture 19" descr="Logo_TUC_de_RGB"/>
          <p:cNvPicPr/>
          <p:nvPr/>
        </p:nvPicPr>
        <p:blipFill>
          <a:blip r:embed="rId2"/>
          <a:stretch/>
        </p:blipFill>
        <p:spPr>
          <a:xfrm>
            <a:off x="0" y="0"/>
            <a:ext cx="3044160" cy="554040"/>
          </a:xfrm>
          <a:prstGeom prst="rect">
            <a:avLst/>
          </a:prstGeom>
          <a:ln w="0">
            <a:noFill/>
          </a:ln>
        </p:spPr>
      </p:pic>
      <p:pic>
        <p:nvPicPr>
          <p:cNvPr id="196" name="Grafik 2" descr=""/>
          <p:cNvPicPr/>
          <p:nvPr/>
        </p:nvPicPr>
        <p:blipFill>
          <a:blip r:embed="rId3"/>
          <a:stretch/>
        </p:blipFill>
        <p:spPr>
          <a:xfrm>
            <a:off x="7430400" y="134640"/>
            <a:ext cx="3690000" cy="506160"/>
          </a:xfrm>
          <a:prstGeom prst="rect">
            <a:avLst/>
          </a:prstGeom>
          <a:ln w="0">
            <a:noFill/>
          </a:ln>
        </p:spPr>
      </p:pic>
      <p:sp>
        <p:nvSpPr>
          <p:cNvPr id="197" name="CustomShape 4"/>
          <p:cNvSpPr/>
          <p:nvPr/>
        </p:nvSpPr>
        <p:spPr>
          <a:xfrm>
            <a:off x="11444760" y="0"/>
            <a:ext cx="733320" cy="684216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ffffff"/>
              </a:solidFill>
              <a:latin typeface="Arial"/>
              <a:ea typeface="DejaVu Sans"/>
            </a:endParaRPr>
          </a:p>
        </p:txBody>
      </p:sp>
      <p:sp>
        <p:nvSpPr>
          <p:cNvPr id="198" name="CustomShape 5"/>
          <p:cNvSpPr/>
          <p:nvPr/>
        </p:nvSpPr>
        <p:spPr>
          <a:xfrm>
            <a:off x="11438640" y="6453360"/>
            <a:ext cx="750240" cy="36396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fld id="{778F06E3-CE9A-4BCF-B5B2-77AB5DC530E9}" type="slidenum">
              <a:rPr b="0" lang="en-US" sz="1800" spc="-1" strike="noStrike">
                <a:solidFill>
                  <a:srgbClr val="808080"/>
                </a:solidFill>
                <a:latin typeface="Arial"/>
                <a:ea typeface="DejaVu Sans"/>
              </a:rPr>
              <a:t>&lt;number&gt;</a:t>
            </a:fld>
            <a:endParaRPr b="0" lang="en-GB" sz="1800" spc="-1" strike="noStrike">
              <a:solidFill>
                <a:srgbClr val="000000"/>
              </a:solidFill>
              <a:latin typeface="Arial"/>
            </a:endParaRPr>
          </a:p>
        </p:txBody>
      </p:sp>
      <p:sp>
        <p:nvSpPr>
          <p:cNvPr id="199" name="CustomShape 6"/>
          <p:cNvSpPr/>
          <p:nvPr/>
        </p:nvSpPr>
        <p:spPr>
          <a:xfrm>
            <a:off x="0" y="6642720"/>
            <a:ext cx="12176280" cy="21132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0" lang="en-US" sz="800" spc="-1" strike="noStrike">
                <a:solidFill>
                  <a:srgbClr val="a6a6a6"/>
                </a:solidFill>
                <a:latin typeface="DejaVu Sans"/>
                <a:ea typeface="DejaVu Sans"/>
              </a:rPr>
              <a:t>The Limits to Growth – TU Clausthal</a:t>
            </a:r>
            <a:endParaRPr b="0" lang="en-GB" sz="800" spc="-1" strike="noStrike">
              <a:solidFill>
                <a:srgbClr val="000000"/>
              </a:solidFill>
              <a:latin typeface="Arial"/>
            </a:endParaRPr>
          </a:p>
        </p:txBody>
      </p:sp>
      <p:sp>
        <p:nvSpPr>
          <p:cNvPr id="200"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en-GB" sz="1800" spc="-1" strike="noStrike">
                <a:solidFill>
                  <a:srgbClr val="000000"/>
                </a:solidFill>
                <a:latin typeface="Arial"/>
              </a:rPr>
              <a:t>Click to edit the title text format</a:t>
            </a:r>
            <a:endParaRPr b="0" lang="en-GB" sz="1800" spc="-1" strike="noStrike">
              <a:solidFill>
                <a:srgbClr val="000000"/>
              </a:solidFill>
              <a:latin typeface="Arial"/>
            </a:endParaRPr>
          </a:p>
        </p:txBody>
      </p:sp>
      <p:sp>
        <p:nvSpPr>
          <p:cNvPr id="201" name="PlaceHolder 2"/>
          <p:cNvSpPr>
            <a:spLocks noGrp="1"/>
          </p:cNvSpPr>
          <p:nvPr>
            <p:ph type="body"/>
          </p:nvPr>
        </p:nvSpPr>
        <p:spPr>
          <a:xfrm>
            <a:off x="609480" y="1604520"/>
            <a:ext cx="535392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
        <p:nvSpPr>
          <p:cNvPr id="202" name="PlaceHolder 3"/>
          <p:cNvSpPr>
            <a:spLocks noGrp="1"/>
          </p:cNvSpPr>
          <p:nvPr>
            <p:ph type="body"/>
          </p:nvPr>
        </p:nvSpPr>
        <p:spPr>
          <a:xfrm>
            <a:off x="6231960" y="1604520"/>
            <a:ext cx="535392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
        <p:nvSpPr>
          <p:cNvPr id="203" name="PlaceHolder 4"/>
          <p:cNvSpPr>
            <a:spLocks noGrp="1"/>
          </p:cNvSpPr>
          <p:nvPr>
            <p:ph type="body"/>
          </p:nvPr>
        </p:nvSpPr>
        <p:spPr>
          <a:xfrm>
            <a:off x="609480" y="3682080"/>
            <a:ext cx="1097208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77" r:id="rId4"/>
  </p:sldLayoutIdLst>
</p:sldMaster>
</file>

<file path=ppt/slideMasters/slideMaster1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08" name="CustomShape 1"/>
          <p:cNvSpPr/>
          <p:nvPr/>
        </p:nvSpPr>
        <p:spPr>
          <a:xfrm>
            <a:off x="11444760" y="0"/>
            <a:ext cx="733320" cy="684216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ffffff"/>
              </a:solidFill>
              <a:latin typeface="Arial"/>
              <a:ea typeface="DejaVu Sans"/>
            </a:endParaRPr>
          </a:p>
        </p:txBody>
      </p:sp>
      <p:sp>
        <p:nvSpPr>
          <p:cNvPr id="209" name="CustomShape 2"/>
          <p:cNvSpPr/>
          <p:nvPr/>
        </p:nvSpPr>
        <p:spPr>
          <a:xfrm>
            <a:off x="11438640" y="6453360"/>
            <a:ext cx="750240" cy="36396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fld id="{394249DE-18AC-48ED-B252-D08AC826AC16}" type="slidenum">
              <a:rPr b="0" lang="en-US" sz="1800" spc="-1" strike="noStrike">
                <a:solidFill>
                  <a:srgbClr val="808080"/>
                </a:solidFill>
                <a:latin typeface="Arial"/>
                <a:ea typeface="DejaVu Sans"/>
              </a:rPr>
              <a:t>&lt;number&gt;</a:t>
            </a:fld>
            <a:endParaRPr b="0" lang="en-GB" sz="1800" spc="-1" strike="noStrike">
              <a:solidFill>
                <a:srgbClr val="000000"/>
              </a:solidFill>
              <a:latin typeface="Arial"/>
            </a:endParaRPr>
          </a:p>
        </p:txBody>
      </p:sp>
      <p:sp>
        <p:nvSpPr>
          <p:cNvPr id="210" name="CustomShape 3"/>
          <p:cNvSpPr/>
          <p:nvPr/>
        </p:nvSpPr>
        <p:spPr>
          <a:xfrm>
            <a:off x="912240" y="1268280"/>
            <a:ext cx="9200160" cy="3535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pic>
        <p:nvPicPr>
          <p:cNvPr id="211" name="Picture 19" descr="Logo_TUC_de_RGB"/>
          <p:cNvPicPr/>
          <p:nvPr/>
        </p:nvPicPr>
        <p:blipFill>
          <a:blip r:embed="rId2"/>
          <a:stretch/>
        </p:blipFill>
        <p:spPr>
          <a:xfrm>
            <a:off x="0" y="0"/>
            <a:ext cx="3044160" cy="554040"/>
          </a:xfrm>
          <a:prstGeom prst="rect">
            <a:avLst/>
          </a:prstGeom>
          <a:ln w="0">
            <a:noFill/>
          </a:ln>
        </p:spPr>
      </p:pic>
      <p:pic>
        <p:nvPicPr>
          <p:cNvPr id="212" name="Grafik 2" descr=""/>
          <p:cNvPicPr/>
          <p:nvPr/>
        </p:nvPicPr>
        <p:blipFill>
          <a:blip r:embed="rId3"/>
          <a:stretch/>
        </p:blipFill>
        <p:spPr>
          <a:xfrm>
            <a:off x="7430400" y="134640"/>
            <a:ext cx="3690000" cy="506160"/>
          </a:xfrm>
          <a:prstGeom prst="rect">
            <a:avLst/>
          </a:prstGeom>
          <a:ln w="0">
            <a:noFill/>
          </a:ln>
        </p:spPr>
      </p:pic>
      <p:sp>
        <p:nvSpPr>
          <p:cNvPr id="213" name="CustomShape 4"/>
          <p:cNvSpPr/>
          <p:nvPr/>
        </p:nvSpPr>
        <p:spPr>
          <a:xfrm>
            <a:off x="11444760" y="0"/>
            <a:ext cx="733320" cy="684216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ffffff"/>
              </a:solidFill>
              <a:latin typeface="Arial"/>
              <a:ea typeface="DejaVu Sans"/>
            </a:endParaRPr>
          </a:p>
        </p:txBody>
      </p:sp>
      <p:sp>
        <p:nvSpPr>
          <p:cNvPr id="214" name="CustomShape 5"/>
          <p:cNvSpPr/>
          <p:nvPr/>
        </p:nvSpPr>
        <p:spPr>
          <a:xfrm>
            <a:off x="11438640" y="6453360"/>
            <a:ext cx="750240" cy="36396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fld id="{A0CAF6DA-7CC3-4C6A-8AA6-11D9E7B25C5D}" type="slidenum">
              <a:rPr b="0" lang="en-US" sz="1800" spc="-1" strike="noStrike">
                <a:solidFill>
                  <a:srgbClr val="808080"/>
                </a:solidFill>
                <a:latin typeface="Arial"/>
                <a:ea typeface="DejaVu Sans"/>
              </a:rPr>
              <a:t>&lt;number&gt;</a:t>
            </a:fld>
            <a:endParaRPr b="0" lang="en-GB" sz="1800" spc="-1" strike="noStrike">
              <a:solidFill>
                <a:srgbClr val="000000"/>
              </a:solidFill>
              <a:latin typeface="Arial"/>
            </a:endParaRPr>
          </a:p>
        </p:txBody>
      </p:sp>
      <p:sp>
        <p:nvSpPr>
          <p:cNvPr id="215" name="CustomShape 6"/>
          <p:cNvSpPr/>
          <p:nvPr/>
        </p:nvSpPr>
        <p:spPr>
          <a:xfrm>
            <a:off x="0" y="6642720"/>
            <a:ext cx="12176280" cy="21132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0" lang="en-US" sz="800" spc="-1" strike="noStrike">
                <a:solidFill>
                  <a:srgbClr val="a6a6a6"/>
                </a:solidFill>
                <a:latin typeface="DejaVu Sans"/>
                <a:ea typeface="DejaVu Sans"/>
              </a:rPr>
              <a:t>The Limits to Growth – TU Clausthal</a:t>
            </a:r>
            <a:endParaRPr b="0" lang="en-GB" sz="800" spc="-1" strike="noStrike">
              <a:solidFill>
                <a:srgbClr val="000000"/>
              </a:solidFill>
              <a:latin typeface="Arial"/>
            </a:endParaRPr>
          </a:p>
        </p:txBody>
      </p:sp>
      <p:sp>
        <p:nvSpPr>
          <p:cNvPr id="216"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en-GB" sz="1800" spc="-1" strike="noStrike">
                <a:solidFill>
                  <a:srgbClr val="000000"/>
                </a:solidFill>
                <a:latin typeface="Arial"/>
              </a:rPr>
              <a:t>Click to edit the title text format</a:t>
            </a:r>
            <a:endParaRPr b="0" lang="en-GB" sz="1800" spc="-1" strike="noStrike">
              <a:solidFill>
                <a:srgbClr val="000000"/>
              </a:solidFill>
              <a:latin typeface="Arial"/>
            </a:endParaRPr>
          </a:p>
        </p:txBody>
      </p:sp>
      <p:sp>
        <p:nvSpPr>
          <p:cNvPr id="217" name="PlaceHolder 2"/>
          <p:cNvSpPr>
            <a:spLocks noGrp="1"/>
          </p:cNvSpPr>
          <p:nvPr>
            <p:ph type="body"/>
          </p:nvPr>
        </p:nvSpPr>
        <p:spPr>
          <a:xfrm>
            <a:off x="609480" y="1604520"/>
            <a:ext cx="1097208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
        <p:nvSpPr>
          <p:cNvPr id="218" name="PlaceHolder 3"/>
          <p:cNvSpPr>
            <a:spLocks noGrp="1"/>
          </p:cNvSpPr>
          <p:nvPr>
            <p:ph type="body"/>
          </p:nvPr>
        </p:nvSpPr>
        <p:spPr>
          <a:xfrm>
            <a:off x="609480" y="3682080"/>
            <a:ext cx="1097208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79" r:id="rId4"/>
  </p:sldLayoutIdLst>
</p:sldMaster>
</file>

<file path=ppt/slideMasters/slideMaster1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22" name="CustomShape 1"/>
          <p:cNvSpPr/>
          <p:nvPr/>
        </p:nvSpPr>
        <p:spPr>
          <a:xfrm>
            <a:off x="11444760" y="0"/>
            <a:ext cx="733320" cy="684216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ffffff"/>
              </a:solidFill>
              <a:latin typeface="Arial"/>
              <a:ea typeface="DejaVu Sans"/>
            </a:endParaRPr>
          </a:p>
        </p:txBody>
      </p:sp>
      <p:sp>
        <p:nvSpPr>
          <p:cNvPr id="223" name="CustomShape 2"/>
          <p:cNvSpPr/>
          <p:nvPr/>
        </p:nvSpPr>
        <p:spPr>
          <a:xfrm>
            <a:off x="11438640" y="6453360"/>
            <a:ext cx="750240" cy="36396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fld id="{D3C1DCD7-2EEA-433C-8CC9-E977FFA8E028}" type="slidenum">
              <a:rPr b="0" lang="en-US" sz="1800" spc="-1" strike="noStrike">
                <a:solidFill>
                  <a:srgbClr val="808080"/>
                </a:solidFill>
                <a:latin typeface="Arial"/>
                <a:ea typeface="DejaVu Sans"/>
              </a:rPr>
              <a:t>&lt;number&gt;</a:t>
            </a:fld>
            <a:endParaRPr b="0" lang="en-GB" sz="1800" spc="-1" strike="noStrike">
              <a:solidFill>
                <a:srgbClr val="000000"/>
              </a:solidFill>
              <a:latin typeface="Arial"/>
            </a:endParaRPr>
          </a:p>
        </p:txBody>
      </p:sp>
      <p:sp>
        <p:nvSpPr>
          <p:cNvPr id="224" name="CustomShape 3"/>
          <p:cNvSpPr/>
          <p:nvPr/>
        </p:nvSpPr>
        <p:spPr>
          <a:xfrm>
            <a:off x="912240" y="1268280"/>
            <a:ext cx="9200160" cy="3535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pic>
        <p:nvPicPr>
          <p:cNvPr id="225" name="Picture 19" descr="Logo_TUC_de_RGB"/>
          <p:cNvPicPr/>
          <p:nvPr/>
        </p:nvPicPr>
        <p:blipFill>
          <a:blip r:embed="rId2"/>
          <a:stretch/>
        </p:blipFill>
        <p:spPr>
          <a:xfrm>
            <a:off x="0" y="0"/>
            <a:ext cx="3044160" cy="554040"/>
          </a:xfrm>
          <a:prstGeom prst="rect">
            <a:avLst/>
          </a:prstGeom>
          <a:ln w="0">
            <a:noFill/>
          </a:ln>
        </p:spPr>
      </p:pic>
      <p:pic>
        <p:nvPicPr>
          <p:cNvPr id="226" name="Grafik 2" descr=""/>
          <p:cNvPicPr/>
          <p:nvPr/>
        </p:nvPicPr>
        <p:blipFill>
          <a:blip r:embed="rId3"/>
          <a:stretch/>
        </p:blipFill>
        <p:spPr>
          <a:xfrm>
            <a:off x="7430400" y="134640"/>
            <a:ext cx="3690000" cy="506160"/>
          </a:xfrm>
          <a:prstGeom prst="rect">
            <a:avLst/>
          </a:prstGeom>
          <a:ln w="0">
            <a:noFill/>
          </a:ln>
        </p:spPr>
      </p:pic>
      <p:sp>
        <p:nvSpPr>
          <p:cNvPr id="227" name="CustomShape 4"/>
          <p:cNvSpPr/>
          <p:nvPr/>
        </p:nvSpPr>
        <p:spPr>
          <a:xfrm>
            <a:off x="11444760" y="0"/>
            <a:ext cx="733320" cy="684216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ffffff"/>
              </a:solidFill>
              <a:latin typeface="Arial"/>
              <a:ea typeface="DejaVu Sans"/>
            </a:endParaRPr>
          </a:p>
        </p:txBody>
      </p:sp>
      <p:sp>
        <p:nvSpPr>
          <p:cNvPr id="228" name="CustomShape 5"/>
          <p:cNvSpPr/>
          <p:nvPr/>
        </p:nvSpPr>
        <p:spPr>
          <a:xfrm>
            <a:off x="11438640" y="6453360"/>
            <a:ext cx="750240" cy="36396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fld id="{257661A8-4678-4F27-BC97-3A5AFA5E9F26}" type="slidenum">
              <a:rPr b="0" lang="en-US" sz="1800" spc="-1" strike="noStrike">
                <a:solidFill>
                  <a:srgbClr val="808080"/>
                </a:solidFill>
                <a:latin typeface="Arial"/>
                <a:ea typeface="DejaVu Sans"/>
              </a:rPr>
              <a:t>&lt;number&gt;</a:t>
            </a:fld>
            <a:endParaRPr b="0" lang="en-GB" sz="1800" spc="-1" strike="noStrike">
              <a:solidFill>
                <a:srgbClr val="000000"/>
              </a:solidFill>
              <a:latin typeface="Arial"/>
            </a:endParaRPr>
          </a:p>
        </p:txBody>
      </p:sp>
      <p:sp>
        <p:nvSpPr>
          <p:cNvPr id="229" name="CustomShape 6"/>
          <p:cNvSpPr/>
          <p:nvPr/>
        </p:nvSpPr>
        <p:spPr>
          <a:xfrm>
            <a:off x="0" y="6642720"/>
            <a:ext cx="12176280" cy="21132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0" lang="en-US" sz="800" spc="-1" strike="noStrike">
                <a:solidFill>
                  <a:srgbClr val="a6a6a6"/>
                </a:solidFill>
                <a:latin typeface="DejaVu Sans"/>
                <a:ea typeface="DejaVu Sans"/>
              </a:rPr>
              <a:t>The Limits to Growth – TU Clausthal</a:t>
            </a:r>
            <a:endParaRPr b="0" lang="en-GB" sz="800" spc="-1" strike="noStrike">
              <a:solidFill>
                <a:srgbClr val="000000"/>
              </a:solidFill>
              <a:latin typeface="Arial"/>
            </a:endParaRPr>
          </a:p>
        </p:txBody>
      </p:sp>
      <p:sp>
        <p:nvSpPr>
          <p:cNvPr id="230"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en-GB" sz="1800" spc="-1" strike="noStrike">
                <a:solidFill>
                  <a:srgbClr val="000000"/>
                </a:solidFill>
                <a:latin typeface="Arial"/>
              </a:rPr>
              <a:t>Click to edit the title text format</a:t>
            </a:r>
            <a:endParaRPr b="0" lang="en-GB" sz="1800" spc="-1" strike="noStrike">
              <a:solidFill>
                <a:srgbClr val="000000"/>
              </a:solidFill>
              <a:latin typeface="Arial"/>
            </a:endParaRPr>
          </a:p>
        </p:txBody>
      </p:sp>
      <p:sp>
        <p:nvSpPr>
          <p:cNvPr id="231" name="PlaceHolder 2"/>
          <p:cNvSpPr>
            <a:spLocks noGrp="1"/>
          </p:cNvSpPr>
          <p:nvPr>
            <p:ph type="body"/>
          </p:nvPr>
        </p:nvSpPr>
        <p:spPr>
          <a:xfrm>
            <a:off x="609480" y="1604520"/>
            <a:ext cx="535392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
        <p:nvSpPr>
          <p:cNvPr id="232" name="PlaceHolder 3"/>
          <p:cNvSpPr>
            <a:spLocks noGrp="1"/>
          </p:cNvSpPr>
          <p:nvPr>
            <p:ph type="body"/>
          </p:nvPr>
        </p:nvSpPr>
        <p:spPr>
          <a:xfrm>
            <a:off x="6231960" y="1604520"/>
            <a:ext cx="535392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
        <p:nvSpPr>
          <p:cNvPr id="233" name="PlaceHolder 4"/>
          <p:cNvSpPr>
            <a:spLocks noGrp="1"/>
          </p:cNvSpPr>
          <p:nvPr>
            <p:ph type="body"/>
          </p:nvPr>
        </p:nvSpPr>
        <p:spPr>
          <a:xfrm>
            <a:off x="609480" y="3682080"/>
            <a:ext cx="535392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
        <p:nvSpPr>
          <p:cNvPr id="234" name="PlaceHolder 5"/>
          <p:cNvSpPr>
            <a:spLocks noGrp="1"/>
          </p:cNvSpPr>
          <p:nvPr>
            <p:ph type="body"/>
          </p:nvPr>
        </p:nvSpPr>
        <p:spPr>
          <a:xfrm>
            <a:off x="6231960" y="3682080"/>
            <a:ext cx="535392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81" r:id="rId4"/>
  </p:sldLayoutIdLst>
</p:sldMaster>
</file>

<file path=ppt/slideMasters/slideMaster1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40" name="CustomShape 1"/>
          <p:cNvSpPr/>
          <p:nvPr/>
        </p:nvSpPr>
        <p:spPr>
          <a:xfrm>
            <a:off x="11444760" y="0"/>
            <a:ext cx="733320" cy="684216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ffffff"/>
              </a:solidFill>
              <a:latin typeface="Arial"/>
              <a:ea typeface="DejaVu Sans"/>
            </a:endParaRPr>
          </a:p>
        </p:txBody>
      </p:sp>
      <p:sp>
        <p:nvSpPr>
          <p:cNvPr id="241" name="CustomShape 2"/>
          <p:cNvSpPr/>
          <p:nvPr/>
        </p:nvSpPr>
        <p:spPr>
          <a:xfrm>
            <a:off x="11438640" y="6453360"/>
            <a:ext cx="750240" cy="36396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fld id="{DD1526E1-F716-4616-8BB3-3299CB0203FC}" type="slidenum">
              <a:rPr b="0" lang="en-US" sz="1800" spc="-1" strike="noStrike">
                <a:solidFill>
                  <a:srgbClr val="808080"/>
                </a:solidFill>
                <a:latin typeface="Arial"/>
                <a:ea typeface="DejaVu Sans"/>
              </a:rPr>
              <a:t>&lt;number&gt;</a:t>
            </a:fld>
            <a:endParaRPr b="0" lang="en-GB" sz="1800" spc="-1" strike="noStrike">
              <a:solidFill>
                <a:srgbClr val="000000"/>
              </a:solidFill>
              <a:latin typeface="Arial"/>
            </a:endParaRPr>
          </a:p>
        </p:txBody>
      </p:sp>
      <p:sp>
        <p:nvSpPr>
          <p:cNvPr id="242" name="CustomShape 3"/>
          <p:cNvSpPr/>
          <p:nvPr/>
        </p:nvSpPr>
        <p:spPr>
          <a:xfrm>
            <a:off x="912240" y="1268280"/>
            <a:ext cx="9200160" cy="3535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pic>
        <p:nvPicPr>
          <p:cNvPr id="243" name="Picture 19" descr="Logo_TUC_de_RGB"/>
          <p:cNvPicPr/>
          <p:nvPr/>
        </p:nvPicPr>
        <p:blipFill>
          <a:blip r:embed="rId2"/>
          <a:stretch/>
        </p:blipFill>
        <p:spPr>
          <a:xfrm>
            <a:off x="0" y="0"/>
            <a:ext cx="3044160" cy="554040"/>
          </a:xfrm>
          <a:prstGeom prst="rect">
            <a:avLst/>
          </a:prstGeom>
          <a:ln w="0">
            <a:noFill/>
          </a:ln>
        </p:spPr>
      </p:pic>
      <p:pic>
        <p:nvPicPr>
          <p:cNvPr id="244" name="Grafik 2" descr=""/>
          <p:cNvPicPr/>
          <p:nvPr/>
        </p:nvPicPr>
        <p:blipFill>
          <a:blip r:embed="rId3"/>
          <a:stretch/>
        </p:blipFill>
        <p:spPr>
          <a:xfrm>
            <a:off x="7430400" y="134640"/>
            <a:ext cx="3690000" cy="506160"/>
          </a:xfrm>
          <a:prstGeom prst="rect">
            <a:avLst/>
          </a:prstGeom>
          <a:ln w="0">
            <a:noFill/>
          </a:ln>
        </p:spPr>
      </p:pic>
      <p:sp>
        <p:nvSpPr>
          <p:cNvPr id="245" name="CustomShape 4"/>
          <p:cNvSpPr/>
          <p:nvPr/>
        </p:nvSpPr>
        <p:spPr>
          <a:xfrm>
            <a:off x="11444760" y="0"/>
            <a:ext cx="733320" cy="684216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ffffff"/>
              </a:solidFill>
              <a:latin typeface="Arial"/>
              <a:ea typeface="DejaVu Sans"/>
            </a:endParaRPr>
          </a:p>
        </p:txBody>
      </p:sp>
      <p:sp>
        <p:nvSpPr>
          <p:cNvPr id="246" name="CustomShape 5"/>
          <p:cNvSpPr/>
          <p:nvPr/>
        </p:nvSpPr>
        <p:spPr>
          <a:xfrm>
            <a:off x="11438640" y="6453360"/>
            <a:ext cx="750240" cy="36396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fld id="{EF85CC1D-8E58-440A-96F6-66345ED835EC}" type="slidenum">
              <a:rPr b="0" lang="en-US" sz="1800" spc="-1" strike="noStrike">
                <a:solidFill>
                  <a:srgbClr val="808080"/>
                </a:solidFill>
                <a:latin typeface="Arial"/>
                <a:ea typeface="DejaVu Sans"/>
              </a:rPr>
              <a:t>&lt;number&gt;</a:t>
            </a:fld>
            <a:endParaRPr b="0" lang="en-GB" sz="1800" spc="-1" strike="noStrike">
              <a:solidFill>
                <a:srgbClr val="000000"/>
              </a:solidFill>
              <a:latin typeface="Arial"/>
            </a:endParaRPr>
          </a:p>
        </p:txBody>
      </p:sp>
      <p:sp>
        <p:nvSpPr>
          <p:cNvPr id="247" name="CustomShape 6"/>
          <p:cNvSpPr/>
          <p:nvPr/>
        </p:nvSpPr>
        <p:spPr>
          <a:xfrm>
            <a:off x="0" y="6642720"/>
            <a:ext cx="12176280" cy="21132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0" lang="en-US" sz="800" spc="-1" strike="noStrike">
                <a:solidFill>
                  <a:srgbClr val="a6a6a6"/>
                </a:solidFill>
                <a:latin typeface="DejaVu Sans"/>
                <a:ea typeface="DejaVu Sans"/>
              </a:rPr>
              <a:t>The Limits to Growth – TU Clausthal</a:t>
            </a:r>
            <a:endParaRPr b="0" lang="en-GB" sz="800" spc="-1" strike="noStrike">
              <a:solidFill>
                <a:srgbClr val="000000"/>
              </a:solidFill>
              <a:latin typeface="Arial"/>
            </a:endParaRPr>
          </a:p>
        </p:txBody>
      </p:sp>
      <p:sp>
        <p:nvSpPr>
          <p:cNvPr id="248"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en-GB" sz="1800" spc="-1" strike="noStrike">
                <a:solidFill>
                  <a:srgbClr val="000000"/>
                </a:solidFill>
                <a:latin typeface="Arial"/>
              </a:rPr>
              <a:t>Click to edit the title text format</a:t>
            </a:r>
            <a:endParaRPr b="0" lang="en-GB" sz="1800" spc="-1" strike="noStrike">
              <a:solidFill>
                <a:srgbClr val="000000"/>
              </a:solidFill>
              <a:latin typeface="Arial"/>
            </a:endParaRPr>
          </a:p>
        </p:txBody>
      </p:sp>
      <p:sp>
        <p:nvSpPr>
          <p:cNvPr id="249" name="PlaceHolder 2"/>
          <p:cNvSpPr>
            <a:spLocks noGrp="1"/>
          </p:cNvSpPr>
          <p:nvPr>
            <p:ph type="body"/>
          </p:nvPr>
        </p:nvSpPr>
        <p:spPr>
          <a:xfrm>
            <a:off x="609480" y="1604520"/>
            <a:ext cx="3532680" cy="1896480"/>
          </a:xfrm>
          <a:prstGeom prst="rect">
            <a:avLst/>
          </a:prstGeom>
          <a:noFill/>
          <a:ln w="0">
            <a:noFill/>
          </a:ln>
        </p:spPr>
        <p:txBody>
          <a:bodyPr lIns="0" rIns="0" tIns="0" bIns="0" anchor="t">
            <a:normAutofit fontScale="62222" lnSpcReduction="20000"/>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
        <p:nvSpPr>
          <p:cNvPr id="250" name="PlaceHolder 3"/>
          <p:cNvSpPr>
            <a:spLocks noGrp="1"/>
          </p:cNvSpPr>
          <p:nvPr>
            <p:ph type="body"/>
          </p:nvPr>
        </p:nvSpPr>
        <p:spPr>
          <a:xfrm>
            <a:off x="4319640" y="1604520"/>
            <a:ext cx="3532680" cy="1896480"/>
          </a:xfrm>
          <a:prstGeom prst="rect">
            <a:avLst/>
          </a:prstGeom>
          <a:noFill/>
          <a:ln w="0">
            <a:noFill/>
          </a:ln>
        </p:spPr>
        <p:txBody>
          <a:bodyPr lIns="0" rIns="0" tIns="0" bIns="0" anchor="t">
            <a:normAutofit fontScale="62222" lnSpcReduction="20000"/>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
        <p:nvSpPr>
          <p:cNvPr id="251" name="PlaceHolder 4"/>
          <p:cNvSpPr>
            <a:spLocks noGrp="1"/>
          </p:cNvSpPr>
          <p:nvPr>
            <p:ph type="body"/>
          </p:nvPr>
        </p:nvSpPr>
        <p:spPr>
          <a:xfrm>
            <a:off x="8029800" y="1604520"/>
            <a:ext cx="3532680" cy="1896480"/>
          </a:xfrm>
          <a:prstGeom prst="rect">
            <a:avLst/>
          </a:prstGeom>
          <a:noFill/>
          <a:ln w="0">
            <a:noFill/>
          </a:ln>
        </p:spPr>
        <p:txBody>
          <a:bodyPr lIns="0" rIns="0" tIns="0" bIns="0" anchor="t">
            <a:normAutofit fontScale="62222" lnSpcReduction="20000"/>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
        <p:nvSpPr>
          <p:cNvPr id="252" name="PlaceHolder 5"/>
          <p:cNvSpPr>
            <a:spLocks noGrp="1"/>
          </p:cNvSpPr>
          <p:nvPr>
            <p:ph type="body"/>
          </p:nvPr>
        </p:nvSpPr>
        <p:spPr>
          <a:xfrm>
            <a:off x="609480" y="3682080"/>
            <a:ext cx="3532680" cy="1896480"/>
          </a:xfrm>
          <a:prstGeom prst="rect">
            <a:avLst/>
          </a:prstGeom>
          <a:noFill/>
          <a:ln w="0">
            <a:noFill/>
          </a:ln>
        </p:spPr>
        <p:txBody>
          <a:bodyPr lIns="0" rIns="0" tIns="0" bIns="0" anchor="t">
            <a:normAutofit fontScale="62222" lnSpcReduction="20000"/>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
        <p:nvSpPr>
          <p:cNvPr id="253" name="PlaceHolder 6"/>
          <p:cNvSpPr>
            <a:spLocks noGrp="1"/>
          </p:cNvSpPr>
          <p:nvPr>
            <p:ph type="body"/>
          </p:nvPr>
        </p:nvSpPr>
        <p:spPr>
          <a:xfrm>
            <a:off x="4319640" y="3682080"/>
            <a:ext cx="3532680" cy="1896480"/>
          </a:xfrm>
          <a:prstGeom prst="rect">
            <a:avLst/>
          </a:prstGeom>
          <a:noFill/>
          <a:ln w="0">
            <a:noFill/>
          </a:ln>
        </p:spPr>
        <p:txBody>
          <a:bodyPr lIns="0" rIns="0" tIns="0" bIns="0" anchor="t">
            <a:normAutofit fontScale="62222" lnSpcReduction="20000"/>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
        <p:nvSpPr>
          <p:cNvPr id="254" name="PlaceHolder 7"/>
          <p:cNvSpPr>
            <a:spLocks noGrp="1"/>
          </p:cNvSpPr>
          <p:nvPr>
            <p:ph type="body"/>
          </p:nvPr>
        </p:nvSpPr>
        <p:spPr>
          <a:xfrm>
            <a:off x="8029800" y="3682080"/>
            <a:ext cx="3532680" cy="1896480"/>
          </a:xfrm>
          <a:prstGeom prst="rect">
            <a:avLst/>
          </a:prstGeom>
          <a:noFill/>
          <a:ln w="0">
            <a:noFill/>
          </a:ln>
        </p:spPr>
        <p:txBody>
          <a:bodyPr lIns="0" rIns="0" tIns="0" bIns="0" anchor="t">
            <a:normAutofit fontScale="62222" lnSpcReduction="20000"/>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83" r:id="rId4"/>
  </p:sldLayoutIdLst>
</p:sldMaster>
</file>

<file path=ppt/slideMasters/slideMaster1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55" name="CustomShape 1"/>
          <p:cNvSpPr/>
          <p:nvPr/>
        </p:nvSpPr>
        <p:spPr>
          <a:xfrm>
            <a:off x="11444760" y="0"/>
            <a:ext cx="733320" cy="684216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ffffff"/>
              </a:solidFill>
              <a:latin typeface="Arial"/>
              <a:ea typeface="DejaVu Sans"/>
            </a:endParaRPr>
          </a:p>
        </p:txBody>
      </p:sp>
      <p:sp>
        <p:nvSpPr>
          <p:cNvPr id="256" name="CustomShape 2"/>
          <p:cNvSpPr/>
          <p:nvPr/>
        </p:nvSpPr>
        <p:spPr>
          <a:xfrm>
            <a:off x="11438640" y="6453360"/>
            <a:ext cx="750240" cy="36396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fld id="{1D553346-6A9A-46C2-A733-BB143D8ECCE2}" type="slidenum">
              <a:rPr b="0" lang="en-US" sz="1800" spc="-1" strike="noStrike">
                <a:solidFill>
                  <a:srgbClr val="808080"/>
                </a:solidFill>
                <a:latin typeface="Arial"/>
                <a:ea typeface="DejaVu Sans"/>
              </a:rPr>
              <a:t>&lt;number&gt;</a:t>
            </a:fld>
            <a:endParaRPr b="0" lang="en-GB" sz="1800" spc="-1" strike="noStrike">
              <a:solidFill>
                <a:srgbClr val="000000"/>
              </a:solidFill>
              <a:latin typeface="Arial"/>
            </a:endParaRPr>
          </a:p>
        </p:txBody>
      </p:sp>
      <p:sp>
        <p:nvSpPr>
          <p:cNvPr id="257" name="CustomShape 3"/>
          <p:cNvSpPr/>
          <p:nvPr/>
        </p:nvSpPr>
        <p:spPr>
          <a:xfrm>
            <a:off x="912240" y="1268280"/>
            <a:ext cx="9200160" cy="3535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pic>
        <p:nvPicPr>
          <p:cNvPr id="258" name="Picture 19" descr="Logo_TUC_de_RGB"/>
          <p:cNvPicPr/>
          <p:nvPr/>
        </p:nvPicPr>
        <p:blipFill>
          <a:blip r:embed="rId2"/>
          <a:stretch/>
        </p:blipFill>
        <p:spPr>
          <a:xfrm>
            <a:off x="0" y="0"/>
            <a:ext cx="3044160" cy="554040"/>
          </a:xfrm>
          <a:prstGeom prst="rect">
            <a:avLst/>
          </a:prstGeom>
          <a:ln w="0">
            <a:noFill/>
          </a:ln>
        </p:spPr>
      </p:pic>
      <p:pic>
        <p:nvPicPr>
          <p:cNvPr id="259" name="Grafik 2" descr=""/>
          <p:cNvPicPr/>
          <p:nvPr/>
        </p:nvPicPr>
        <p:blipFill>
          <a:blip r:embed="rId3"/>
          <a:stretch/>
        </p:blipFill>
        <p:spPr>
          <a:xfrm>
            <a:off x="7430400" y="134640"/>
            <a:ext cx="3690000" cy="506160"/>
          </a:xfrm>
          <a:prstGeom prst="rect">
            <a:avLst/>
          </a:prstGeom>
          <a:ln w="0">
            <a:noFill/>
          </a:ln>
        </p:spPr>
      </p:pic>
      <p:sp>
        <p:nvSpPr>
          <p:cNvPr id="260" name="CustomShape 4"/>
          <p:cNvSpPr/>
          <p:nvPr/>
        </p:nvSpPr>
        <p:spPr>
          <a:xfrm>
            <a:off x="11444760" y="0"/>
            <a:ext cx="733320" cy="684216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ffffff"/>
              </a:solidFill>
              <a:latin typeface="Arial"/>
              <a:ea typeface="DejaVu Sans"/>
            </a:endParaRPr>
          </a:p>
        </p:txBody>
      </p:sp>
      <p:sp>
        <p:nvSpPr>
          <p:cNvPr id="261" name="CustomShape 5"/>
          <p:cNvSpPr/>
          <p:nvPr/>
        </p:nvSpPr>
        <p:spPr>
          <a:xfrm>
            <a:off x="11438640" y="6453360"/>
            <a:ext cx="750240" cy="36396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fld id="{B498AB77-3DEE-4207-BD86-423FE4919763}" type="slidenum">
              <a:rPr b="0" lang="en-US" sz="1800" spc="-1" strike="noStrike">
                <a:solidFill>
                  <a:srgbClr val="808080"/>
                </a:solidFill>
                <a:latin typeface="Arial"/>
                <a:ea typeface="DejaVu Sans"/>
              </a:rPr>
              <a:t>&lt;number&gt;</a:t>
            </a:fld>
            <a:endParaRPr b="0" lang="en-GB" sz="1800" spc="-1" strike="noStrike">
              <a:solidFill>
                <a:srgbClr val="000000"/>
              </a:solidFill>
              <a:latin typeface="Arial"/>
            </a:endParaRPr>
          </a:p>
        </p:txBody>
      </p:sp>
      <p:sp>
        <p:nvSpPr>
          <p:cNvPr id="262" name="CustomShape 6"/>
          <p:cNvSpPr/>
          <p:nvPr/>
        </p:nvSpPr>
        <p:spPr>
          <a:xfrm>
            <a:off x="0" y="6642720"/>
            <a:ext cx="12176280" cy="21132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0" lang="en-US" sz="800" spc="-1" strike="noStrike">
                <a:solidFill>
                  <a:srgbClr val="a6a6a6"/>
                </a:solidFill>
                <a:latin typeface="DejaVu Sans"/>
                <a:ea typeface="DejaVu Sans"/>
              </a:rPr>
              <a:t>The Limits to Growth – TU Clausthal</a:t>
            </a:r>
            <a:endParaRPr b="0" lang="en-GB" sz="800" spc="-1" strike="noStrike">
              <a:solidFill>
                <a:srgbClr val="000000"/>
              </a:solidFill>
              <a:latin typeface="Arial"/>
            </a:endParaRPr>
          </a:p>
        </p:txBody>
      </p:sp>
      <p:sp>
        <p:nvSpPr>
          <p:cNvPr id="26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r>
              <a:rPr b="0" lang="en-GB" sz="4400" spc="-1" strike="noStrike">
                <a:solidFill>
                  <a:srgbClr val="000000"/>
                </a:solidFill>
                <a:latin typeface="Arial"/>
              </a:rPr>
              <a:t>Click to edit the title text format</a:t>
            </a:r>
            <a:endParaRPr b="0" lang="en-GB" sz="4400" spc="-1" strike="noStrike">
              <a:solidFill>
                <a:srgbClr val="000000"/>
              </a:solidFill>
              <a:latin typeface="Arial"/>
            </a:endParaRPr>
          </a:p>
        </p:txBody>
      </p:sp>
      <p:sp>
        <p:nvSpPr>
          <p:cNvPr id="264"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GB" sz="3200" spc="-1" strike="noStrike">
                <a:solidFill>
                  <a:srgbClr val="000000"/>
                </a:solidFill>
                <a:latin typeface="Arial"/>
              </a:rPr>
              <a:t>Click to edit the outline text format</a:t>
            </a:r>
            <a:endParaRPr b="0" lang="en-GB"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2800" spc="-1" strike="noStrike">
                <a:solidFill>
                  <a:srgbClr val="000000"/>
                </a:solidFill>
                <a:latin typeface="Arial"/>
              </a:rPr>
              <a:t>Second Outline Level</a:t>
            </a:r>
            <a:endParaRPr b="0" lang="en-GB"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2400" spc="-1" strike="noStrike">
                <a:solidFill>
                  <a:srgbClr val="000000"/>
                </a:solidFill>
                <a:latin typeface="Arial"/>
              </a:rPr>
              <a:t>Third Outline Level</a:t>
            </a:r>
            <a:endParaRPr b="0" lang="en-GB"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2000" spc="-1" strike="noStrike">
                <a:solidFill>
                  <a:srgbClr val="000000"/>
                </a:solidFill>
                <a:latin typeface="Arial"/>
              </a:rPr>
              <a:t>Fourth Outline Level</a:t>
            </a:r>
            <a:endParaRPr b="0" lang="en-GB"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2000" spc="-1" strike="noStrike">
                <a:solidFill>
                  <a:srgbClr val="000000"/>
                </a:solidFill>
                <a:latin typeface="Arial"/>
              </a:rPr>
              <a:t>Fifth Outline Level</a:t>
            </a:r>
            <a:endParaRPr b="0" lang="en-GB"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2000" spc="-1" strike="noStrike">
                <a:solidFill>
                  <a:srgbClr val="000000"/>
                </a:solidFill>
                <a:latin typeface="Arial"/>
              </a:rPr>
              <a:t>Sixth Outline Level</a:t>
            </a:r>
            <a:endParaRPr b="0" lang="en-GB"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2000" spc="-1" strike="noStrike">
                <a:solidFill>
                  <a:srgbClr val="000000"/>
                </a:solidFill>
                <a:latin typeface="Arial"/>
              </a:rPr>
              <a:t>Seventh Outline Level</a:t>
            </a:r>
            <a:endParaRPr b="0" lang="en-GB"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85" r:id="rId4"/>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6" name="CustomShape 1"/>
          <p:cNvSpPr/>
          <p:nvPr/>
        </p:nvSpPr>
        <p:spPr>
          <a:xfrm>
            <a:off x="11444760" y="0"/>
            <a:ext cx="733320" cy="684216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ffffff"/>
              </a:solidFill>
              <a:latin typeface="Arial"/>
              <a:ea typeface="DejaVu Sans"/>
            </a:endParaRPr>
          </a:p>
        </p:txBody>
      </p:sp>
      <p:sp>
        <p:nvSpPr>
          <p:cNvPr id="17" name="CustomShape 2"/>
          <p:cNvSpPr/>
          <p:nvPr/>
        </p:nvSpPr>
        <p:spPr>
          <a:xfrm>
            <a:off x="11438640" y="6453360"/>
            <a:ext cx="750240" cy="36396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fld id="{4CB2A14D-6121-4EC7-87B4-5B5542FEB5D7}" type="slidenum">
              <a:rPr b="0" lang="en-US" sz="1800" spc="-1" strike="noStrike">
                <a:solidFill>
                  <a:srgbClr val="808080"/>
                </a:solidFill>
                <a:latin typeface="Arial"/>
                <a:ea typeface="DejaVu Sans"/>
              </a:rPr>
              <a:t>&lt;number&gt;</a:t>
            </a:fld>
            <a:endParaRPr b="0" lang="en-GB" sz="1800" spc="-1" strike="noStrike">
              <a:solidFill>
                <a:srgbClr val="000000"/>
              </a:solidFill>
              <a:latin typeface="Arial"/>
            </a:endParaRPr>
          </a:p>
        </p:txBody>
      </p:sp>
      <p:sp>
        <p:nvSpPr>
          <p:cNvPr id="18" name="CustomShape 3"/>
          <p:cNvSpPr/>
          <p:nvPr/>
        </p:nvSpPr>
        <p:spPr>
          <a:xfrm>
            <a:off x="912240" y="1268280"/>
            <a:ext cx="9200160" cy="3535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pic>
        <p:nvPicPr>
          <p:cNvPr id="19" name="Picture 19" descr="Logo_TUC_de_RGB"/>
          <p:cNvPicPr/>
          <p:nvPr/>
        </p:nvPicPr>
        <p:blipFill>
          <a:blip r:embed="rId2"/>
          <a:stretch/>
        </p:blipFill>
        <p:spPr>
          <a:xfrm>
            <a:off x="0" y="0"/>
            <a:ext cx="3044160" cy="554040"/>
          </a:xfrm>
          <a:prstGeom prst="rect">
            <a:avLst/>
          </a:prstGeom>
          <a:ln w="0">
            <a:noFill/>
          </a:ln>
        </p:spPr>
      </p:pic>
      <p:pic>
        <p:nvPicPr>
          <p:cNvPr id="20" name="Grafik 2" descr=""/>
          <p:cNvPicPr/>
          <p:nvPr/>
        </p:nvPicPr>
        <p:blipFill>
          <a:blip r:embed="rId3"/>
          <a:stretch/>
        </p:blipFill>
        <p:spPr>
          <a:xfrm>
            <a:off x="7430400" y="134640"/>
            <a:ext cx="3690000" cy="506160"/>
          </a:xfrm>
          <a:prstGeom prst="rect">
            <a:avLst/>
          </a:prstGeom>
          <a:ln w="0">
            <a:noFill/>
          </a:ln>
        </p:spPr>
      </p:pic>
      <p:sp>
        <p:nvSpPr>
          <p:cNvPr id="21" name="CustomShape 4"/>
          <p:cNvSpPr/>
          <p:nvPr/>
        </p:nvSpPr>
        <p:spPr>
          <a:xfrm>
            <a:off x="912240" y="1268280"/>
            <a:ext cx="9200160" cy="3535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22" name="CustomShape 5"/>
          <p:cNvSpPr/>
          <p:nvPr/>
        </p:nvSpPr>
        <p:spPr>
          <a:xfrm>
            <a:off x="11444760" y="0"/>
            <a:ext cx="733320" cy="684216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ffffff"/>
              </a:solidFill>
              <a:latin typeface="Arial"/>
              <a:ea typeface="DejaVu Sans"/>
            </a:endParaRPr>
          </a:p>
        </p:txBody>
      </p:sp>
      <p:sp>
        <p:nvSpPr>
          <p:cNvPr id="23" name="CustomShape 6"/>
          <p:cNvSpPr/>
          <p:nvPr/>
        </p:nvSpPr>
        <p:spPr>
          <a:xfrm>
            <a:off x="0" y="6642720"/>
            <a:ext cx="12176280" cy="21132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0" lang="en-US" sz="800" spc="-1" strike="noStrike">
                <a:solidFill>
                  <a:srgbClr val="a6a6a6"/>
                </a:solidFill>
                <a:latin typeface="DejaVu Sans"/>
                <a:ea typeface="DejaVu Sans"/>
              </a:rPr>
              <a:t>The Limits to Growth – TU Clausthal</a:t>
            </a:r>
            <a:endParaRPr b="0" lang="en-GB" sz="800" spc="-1" strike="noStrike">
              <a:solidFill>
                <a:srgbClr val="000000"/>
              </a:solidFill>
              <a:latin typeface="Arial"/>
            </a:endParaRPr>
          </a:p>
        </p:txBody>
      </p:sp>
      <p:sp>
        <p:nvSpPr>
          <p:cNvPr id="24"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en-GB" sz="1800" spc="-1" strike="noStrike">
                <a:solidFill>
                  <a:srgbClr val="000000"/>
                </a:solidFill>
                <a:latin typeface="Arial"/>
              </a:rPr>
              <a:t>Click to edit the title text format</a:t>
            </a:r>
            <a:endParaRPr b="0" lang="en-GB" sz="1800" spc="-1" strike="noStrike">
              <a:solidFill>
                <a:srgbClr val="000000"/>
              </a:solidFill>
              <a:latin typeface="Arial"/>
            </a:endParaRPr>
          </a:p>
        </p:txBody>
      </p:sp>
      <p:sp>
        <p:nvSpPr>
          <p:cNvPr id="25" name="PlaceHolder 2"/>
          <p:cNvSpPr>
            <a:spLocks noGrp="1"/>
          </p:cNvSpPr>
          <p:nvPr>
            <p:ph type="body"/>
          </p:nvPr>
        </p:nvSpPr>
        <p:spPr>
          <a:xfrm>
            <a:off x="609480" y="1604520"/>
            <a:ext cx="5353920" cy="39769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
        <p:nvSpPr>
          <p:cNvPr id="26" name="PlaceHolder 3"/>
          <p:cNvSpPr>
            <a:spLocks noGrp="1"/>
          </p:cNvSpPr>
          <p:nvPr>
            <p:ph type="body"/>
          </p:nvPr>
        </p:nvSpPr>
        <p:spPr>
          <a:xfrm>
            <a:off x="6231960" y="1604520"/>
            <a:ext cx="535392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
        <p:nvSpPr>
          <p:cNvPr id="27" name="PlaceHolder 4"/>
          <p:cNvSpPr>
            <a:spLocks noGrp="1"/>
          </p:cNvSpPr>
          <p:nvPr>
            <p:ph type="body"/>
          </p:nvPr>
        </p:nvSpPr>
        <p:spPr>
          <a:xfrm>
            <a:off x="6231960" y="3682080"/>
            <a:ext cx="535392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51" r:id="rId4"/>
  </p:sldLayoutIdLst>
</p:sldMaster>
</file>

<file path=ppt/slideMasters/slideMaster2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65" name="CustomShape 1"/>
          <p:cNvSpPr/>
          <p:nvPr/>
        </p:nvSpPr>
        <p:spPr>
          <a:xfrm>
            <a:off x="11444760" y="0"/>
            <a:ext cx="733320" cy="684216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ffffff"/>
              </a:solidFill>
              <a:latin typeface="Arial"/>
              <a:ea typeface="DejaVu Sans"/>
            </a:endParaRPr>
          </a:p>
        </p:txBody>
      </p:sp>
      <p:sp>
        <p:nvSpPr>
          <p:cNvPr id="266" name="CustomShape 2"/>
          <p:cNvSpPr/>
          <p:nvPr/>
        </p:nvSpPr>
        <p:spPr>
          <a:xfrm>
            <a:off x="11438640" y="6453360"/>
            <a:ext cx="750240" cy="36396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fld id="{37BA5109-F9E1-45C4-8694-628002A5CCAE}" type="slidenum">
              <a:rPr b="0" lang="en-US" sz="1800" spc="-1" strike="noStrike">
                <a:solidFill>
                  <a:srgbClr val="808080"/>
                </a:solidFill>
                <a:latin typeface="Arial"/>
                <a:ea typeface="DejaVu Sans"/>
              </a:rPr>
              <a:t>&lt;number&gt;</a:t>
            </a:fld>
            <a:endParaRPr b="0" lang="en-GB" sz="1800" spc="-1" strike="noStrike">
              <a:solidFill>
                <a:srgbClr val="000000"/>
              </a:solidFill>
              <a:latin typeface="Arial"/>
            </a:endParaRPr>
          </a:p>
        </p:txBody>
      </p:sp>
      <p:sp>
        <p:nvSpPr>
          <p:cNvPr id="267" name="CustomShape 3"/>
          <p:cNvSpPr/>
          <p:nvPr/>
        </p:nvSpPr>
        <p:spPr>
          <a:xfrm>
            <a:off x="912240" y="1268280"/>
            <a:ext cx="9200160" cy="3535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pic>
        <p:nvPicPr>
          <p:cNvPr id="268" name="Picture 19" descr="Logo_TUC_de_RGB"/>
          <p:cNvPicPr/>
          <p:nvPr/>
        </p:nvPicPr>
        <p:blipFill>
          <a:blip r:embed="rId2"/>
          <a:stretch/>
        </p:blipFill>
        <p:spPr>
          <a:xfrm>
            <a:off x="0" y="0"/>
            <a:ext cx="3044160" cy="554040"/>
          </a:xfrm>
          <a:prstGeom prst="rect">
            <a:avLst/>
          </a:prstGeom>
          <a:ln w="0">
            <a:noFill/>
          </a:ln>
        </p:spPr>
      </p:pic>
      <p:pic>
        <p:nvPicPr>
          <p:cNvPr id="269" name="Grafik 2" descr=""/>
          <p:cNvPicPr/>
          <p:nvPr/>
        </p:nvPicPr>
        <p:blipFill>
          <a:blip r:embed="rId3"/>
          <a:stretch/>
        </p:blipFill>
        <p:spPr>
          <a:xfrm>
            <a:off x="7430400" y="134640"/>
            <a:ext cx="3690000" cy="506160"/>
          </a:xfrm>
          <a:prstGeom prst="rect">
            <a:avLst/>
          </a:prstGeom>
          <a:ln w="0">
            <a:noFill/>
          </a:ln>
        </p:spPr>
      </p:pic>
      <p:sp>
        <p:nvSpPr>
          <p:cNvPr id="270" name="CustomShape 4"/>
          <p:cNvSpPr/>
          <p:nvPr/>
        </p:nvSpPr>
        <p:spPr>
          <a:xfrm>
            <a:off x="11444760" y="0"/>
            <a:ext cx="733320" cy="684216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ffffff"/>
              </a:solidFill>
              <a:latin typeface="Arial"/>
              <a:ea typeface="DejaVu Sans"/>
            </a:endParaRPr>
          </a:p>
        </p:txBody>
      </p:sp>
      <p:sp>
        <p:nvSpPr>
          <p:cNvPr id="271" name="CustomShape 5"/>
          <p:cNvSpPr/>
          <p:nvPr/>
        </p:nvSpPr>
        <p:spPr>
          <a:xfrm>
            <a:off x="11438640" y="6453360"/>
            <a:ext cx="750240" cy="36396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fld id="{5C9A9DF8-D0B3-48AF-B02B-4E6B1B69DA35}" type="slidenum">
              <a:rPr b="0" lang="en-US" sz="1800" spc="-1" strike="noStrike">
                <a:solidFill>
                  <a:srgbClr val="808080"/>
                </a:solidFill>
                <a:latin typeface="Arial"/>
                <a:ea typeface="DejaVu Sans"/>
              </a:rPr>
              <a:t>&lt;number&gt;</a:t>
            </a:fld>
            <a:endParaRPr b="0" lang="en-GB" sz="1800" spc="-1" strike="noStrike">
              <a:solidFill>
                <a:srgbClr val="000000"/>
              </a:solidFill>
              <a:latin typeface="Arial"/>
            </a:endParaRPr>
          </a:p>
        </p:txBody>
      </p:sp>
      <p:sp>
        <p:nvSpPr>
          <p:cNvPr id="272" name="CustomShape 6"/>
          <p:cNvSpPr/>
          <p:nvPr/>
        </p:nvSpPr>
        <p:spPr>
          <a:xfrm>
            <a:off x="0" y="6642720"/>
            <a:ext cx="12176280" cy="21132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0" lang="en-US" sz="800" spc="-1" strike="noStrike">
                <a:solidFill>
                  <a:srgbClr val="a6a6a6"/>
                </a:solidFill>
                <a:latin typeface="DejaVu Sans"/>
                <a:ea typeface="DejaVu Sans"/>
              </a:rPr>
              <a:t>The Limits to Growth – TU Clausthal</a:t>
            </a:r>
            <a:endParaRPr b="0" lang="en-GB" sz="800" spc="-1" strike="noStrike">
              <a:solidFill>
                <a:srgbClr val="000000"/>
              </a:solidFill>
              <a:latin typeface="Arial"/>
            </a:endParaRPr>
          </a:p>
        </p:txBody>
      </p:sp>
      <p:sp>
        <p:nvSpPr>
          <p:cNvPr id="273"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en-GB" sz="1800" spc="-1" strike="noStrike">
                <a:solidFill>
                  <a:srgbClr val="000000"/>
                </a:solidFill>
                <a:latin typeface="Arial"/>
              </a:rPr>
              <a:t>Click to edit the title text format</a:t>
            </a:r>
            <a:endParaRPr b="0" lang="en-GB"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87" r:id="rId4"/>
  </p:sldLayoutIdLst>
</p:sldMaster>
</file>

<file path=ppt/slideMasters/slideMaster2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76" name="CustomShape 1"/>
          <p:cNvSpPr/>
          <p:nvPr/>
        </p:nvSpPr>
        <p:spPr>
          <a:xfrm>
            <a:off x="11444760" y="0"/>
            <a:ext cx="733320" cy="684216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ffffff"/>
              </a:solidFill>
              <a:latin typeface="Arial"/>
              <a:ea typeface="DejaVu Sans"/>
            </a:endParaRPr>
          </a:p>
        </p:txBody>
      </p:sp>
      <p:sp>
        <p:nvSpPr>
          <p:cNvPr id="277" name="CustomShape 2"/>
          <p:cNvSpPr/>
          <p:nvPr/>
        </p:nvSpPr>
        <p:spPr>
          <a:xfrm>
            <a:off x="11438640" y="6453360"/>
            <a:ext cx="750240" cy="36396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fld id="{C87537D9-445F-4FE8-A414-53462E6DD73C}" type="slidenum">
              <a:rPr b="0" lang="en-US" sz="1800" spc="-1" strike="noStrike">
                <a:solidFill>
                  <a:srgbClr val="808080"/>
                </a:solidFill>
                <a:latin typeface="Arial"/>
                <a:ea typeface="DejaVu Sans"/>
              </a:rPr>
              <a:t>&lt;number&gt;</a:t>
            </a:fld>
            <a:endParaRPr b="0" lang="en-GB" sz="1800" spc="-1" strike="noStrike">
              <a:solidFill>
                <a:srgbClr val="000000"/>
              </a:solidFill>
              <a:latin typeface="Arial"/>
            </a:endParaRPr>
          </a:p>
        </p:txBody>
      </p:sp>
      <p:sp>
        <p:nvSpPr>
          <p:cNvPr id="278" name="CustomShape 3"/>
          <p:cNvSpPr/>
          <p:nvPr/>
        </p:nvSpPr>
        <p:spPr>
          <a:xfrm>
            <a:off x="912240" y="1268280"/>
            <a:ext cx="9200160" cy="3535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pic>
        <p:nvPicPr>
          <p:cNvPr id="279" name="Picture 19" descr="Logo_TUC_de_RGB"/>
          <p:cNvPicPr/>
          <p:nvPr/>
        </p:nvPicPr>
        <p:blipFill>
          <a:blip r:embed="rId2"/>
          <a:stretch/>
        </p:blipFill>
        <p:spPr>
          <a:xfrm>
            <a:off x="0" y="0"/>
            <a:ext cx="3044160" cy="554040"/>
          </a:xfrm>
          <a:prstGeom prst="rect">
            <a:avLst/>
          </a:prstGeom>
          <a:ln w="0">
            <a:noFill/>
          </a:ln>
        </p:spPr>
      </p:pic>
      <p:pic>
        <p:nvPicPr>
          <p:cNvPr id="280" name="Grafik 2" descr=""/>
          <p:cNvPicPr/>
          <p:nvPr/>
        </p:nvPicPr>
        <p:blipFill>
          <a:blip r:embed="rId3"/>
          <a:stretch/>
        </p:blipFill>
        <p:spPr>
          <a:xfrm>
            <a:off x="7430400" y="134640"/>
            <a:ext cx="3690000" cy="506160"/>
          </a:xfrm>
          <a:prstGeom prst="rect">
            <a:avLst/>
          </a:prstGeom>
          <a:ln w="0">
            <a:noFill/>
          </a:ln>
        </p:spPr>
      </p:pic>
      <p:sp>
        <p:nvSpPr>
          <p:cNvPr id="281" name="CustomShape 4"/>
          <p:cNvSpPr/>
          <p:nvPr/>
        </p:nvSpPr>
        <p:spPr>
          <a:xfrm>
            <a:off x="11444760" y="0"/>
            <a:ext cx="733320" cy="684216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ffffff"/>
              </a:solidFill>
              <a:latin typeface="Arial"/>
              <a:ea typeface="DejaVu Sans"/>
            </a:endParaRPr>
          </a:p>
        </p:txBody>
      </p:sp>
      <p:sp>
        <p:nvSpPr>
          <p:cNvPr id="282" name="CustomShape 5"/>
          <p:cNvSpPr/>
          <p:nvPr/>
        </p:nvSpPr>
        <p:spPr>
          <a:xfrm>
            <a:off x="11438640" y="6453360"/>
            <a:ext cx="750240" cy="36396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fld id="{8C663E29-E09D-42F1-B070-85983C5A381A}" type="slidenum">
              <a:rPr b="0" lang="en-US" sz="1800" spc="-1" strike="noStrike">
                <a:solidFill>
                  <a:srgbClr val="808080"/>
                </a:solidFill>
                <a:latin typeface="Arial"/>
                <a:ea typeface="DejaVu Sans"/>
              </a:rPr>
              <a:t>&lt;number&gt;</a:t>
            </a:fld>
            <a:endParaRPr b="0" lang="en-GB" sz="1800" spc="-1" strike="noStrike">
              <a:solidFill>
                <a:srgbClr val="000000"/>
              </a:solidFill>
              <a:latin typeface="Arial"/>
            </a:endParaRPr>
          </a:p>
        </p:txBody>
      </p:sp>
      <p:sp>
        <p:nvSpPr>
          <p:cNvPr id="283" name="CustomShape 6"/>
          <p:cNvSpPr/>
          <p:nvPr/>
        </p:nvSpPr>
        <p:spPr>
          <a:xfrm>
            <a:off x="0" y="6642720"/>
            <a:ext cx="12176280" cy="21132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0" lang="en-US" sz="800" spc="-1" strike="noStrike">
                <a:solidFill>
                  <a:srgbClr val="a6a6a6"/>
                </a:solidFill>
                <a:latin typeface="DejaVu Sans"/>
                <a:ea typeface="DejaVu Sans"/>
              </a:rPr>
              <a:t>The Limits to Growth – TU Clausthal</a:t>
            </a:r>
            <a:endParaRPr b="0" lang="en-GB" sz="800" spc="-1" strike="noStrike">
              <a:solidFill>
                <a:srgbClr val="000000"/>
              </a:solidFill>
              <a:latin typeface="Arial"/>
            </a:endParaRPr>
          </a:p>
        </p:txBody>
      </p:sp>
      <p:sp>
        <p:nvSpPr>
          <p:cNvPr id="284"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en-GB" sz="1800" spc="-1" strike="noStrike">
                <a:solidFill>
                  <a:srgbClr val="000000"/>
                </a:solidFill>
                <a:latin typeface="Arial"/>
              </a:rPr>
              <a:t>Click to edit the title text format</a:t>
            </a:r>
            <a:endParaRPr b="0" lang="en-GB" sz="1800" spc="-1" strike="noStrike">
              <a:solidFill>
                <a:srgbClr val="000000"/>
              </a:solidFill>
              <a:latin typeface="Arial"/>
            </a:endParaRPr>
          </a:p>
        </p:txBody>
      </p:sp>
      <p:sp>
        <p:nvSpPr>
          <p:cNvPr id="285" name="PlaceHolder 2"/>
          <p:cNvSpPr>
            <a:spLocks noGrp="1"/>
          </p:cNvSpPr>
          <p:nvPr>
            <p:ph type="body"/>
          </p:nvPr>
        </p:nvSpPr>
        <p:spPr>
          <a:xfrm>
            <a:off x="609480" y="1604520"/>
            <a:ext cx="10972080" cy="39769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89" r:id="rId4"/>
  </p:sldLayoutIdLst>
</p:sldMaster>
</file>

<file path=ppt/slideMasters/slideMaster2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88" name="CustomShape 1"/>
          <p:cNvSpPr/>
          <p:nvPr/>
        </p:nvSpPr>
        <p:spPr>
          <a:xfrm>
            <a:off x="11444760" y="0"/>
            <a:ext cx="733320" cy="684216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ffffff"/>
              </a:solidFill>
              <a:latin typeface="Arial"/>
              <a:ea typeface="DejaVu Sans"/>
            </a:endParaRPr>
          </a:p>
        </p:txBody>
      </p:sp>
      <p:sp>
        <p:nvSpPr>
          <p:cNvPr id="289" name="CustomShape 2"/>
          <p:cNvSpPr/>
          <p:nvPr/>
        </p:nvSpPr>
        <p:spPr>
          <a:xfrm>
            <a:off x="11438640" y="6453360"/>
            <a:ext cx="750240" cy="36396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fld id="{EFC4CC11-29CA-4BCB-96AB-56819E36D372}" type="slidenum">
              <a:rPr b="0" lang="en-US" sz="1800" spc="-1" strike="noStrike">
                <a:solidFill>
                  <a:srgbClr val="808080"/>
                </a:solidFill>
                <a:latin typeface="Arial"/>
                <a:ea typeface="DejaVu Sans"/>
              </a:rPr>
              <a:t>&lt;number&gt;</a:t>
            </a:fld>
            <a:endParaRPr b="0" lang="en-GB" sz="1800" spc="-1" strike="noStrike">
              <a:solidFill>
                <a:srgbClr val="000000"/>
              </a:solidFill>
              <a:latin typeface="Arial"/>
            </a:endParaRPr>
          </a:p>
        </p:txBody>
      </p:sp>
      <p:sp>
        <p:nvSpPr>
          <p:cNvPr id="290" name="CustomShape 3"/>
          <p:cNvSpPr/>
          <p:nvPr/>
        </p:nvSpPr>
        <p:spPr>
          <a:xfrm>
            <a:off x="912240" y="1268280"/>
            <a:ext cx="9200160" cy="3535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pic>
        <p:nvPicPr>
          <p:cNvPr id="291" name="Picture 19" descr="Logo_TUC_de_RGB"/>
          <p:cNvPicPr/>
          <p:nvPr/>
        </p:nvPicPr>
        <p:blipFill>
          <a:blip r:embed="rId2"/>
          <a:stretch/>
        </p:blipFill>
        <p:spPr>
          <a:xfrm>
            <a:off x="0" y="0"/>
            <a:ext cx="3044160" cy="554040"/>
          </a:xfrm>
          <a:prstGeom prst="rect">
            <a:avLst/>
          </a:prstGeom>
          <a:ln w="0">
            <a:noFill/>
          </a:ln>
        </p:spPr>
      </p:pic>
      <p:pic>
        <p:nvPicPr>
          <p:cNvPr id="292" name="Grafik 2" descr=""/>
          <p:cNvPicPr/>
          <p:nvPr/>
        </p:nvPicPr>
        <p:blipFill>
          <a:blip r:embed="rId3"/>
          <a:stretch/>
        </p:blipFill>
        <p:spPr>
          <a:xfrm>
            <a:off x="7430400" y="134640"/>
            <a:ext cx="3690000" cy="506160"/>
          </a:xfrm>
          <a:prstGeom prst="rect">
            <a:avLst/>
          </a:prstGeom>
          <a:ln w="0">
            <a:noFill/>
          </a:ln>
        </p:spPr>
      </p:pic>
      <p:sp>
        <p:nvSpPr>
          <p:cNvPr id="293" name="CustomShape 4"/>
          <p:cNvSpPr/>
          <p:nvPr/>
        </p:nvSpPr>
        <p:spPr>
          <a:xfrm>
            <a:off x="11444760" y="0"/>
            <a:ext cx="733320" cy="684216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ffffff"/>
              </a:solidFill>
              <a:latin typeface="Arial"/>
              <a:ea typeface="DejaVu Sans"/>
            </a:endParaRPr>
          </a:p>
        </p:txBody>
      </p:sp>
      <p:sp>
        <p:nvSpPr>
          <p:cNvPr id="294" name="CustomShape 5"/>
          <p:cNvSpPr/>
          <p:nvPr/>
        </p:nvSpPr>
        <p:spPr>
          <a:xfrm>
            <a:off x="11438640" y="6453360"/>
            <a:ext cx="750240" cy="36396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fld id="{42EF63B9-CC43-485F-9612-FBDA04ED8F1F}" type="slidenum">
              <a:rPr b="0" lang="en-US" sz="1800" spc="-1" strike="noStrike">
                <a:solidFill>
                  <a:srgbClr val="808080"/>
                </a:solidFill>
                <a:latin typeface="Arial"/>
                <a:ea typeface="DejaVu Sans"/>
              </a:rPr>
              <a:t>&lt;number&gt;</a:t>
            </a:fld>
            <a:endParaRPr b="0" lang="en-GB" sz="1800" spc="-1" strike="noStrike">
              <a:solidFill>
                <a:srgbClr val="000000"/>
              </a:solidFill>
              <a:latin typeface="Arial"/>
            </a:endParaRPr>
          </a:p>
        </p:txBody>
      </p:sp>
      <p:sp>
        <p:nvSpPr>
          <p:cNvPr id="295" name="CustomShape 6"/>
          <p:cNvSpPr/>
          <p:nvPr/>
        </p:nvSpPr>
        <p:spPr>
          <a:xfrm>
            <a:off x="0" y="6642720"/>
            <a:ext cx="12176280" cy="21132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0" lang="en-US" sz="800" spc="-1" strike="noStrike">
                <a:solidFill>
                  <a:srgbClr val="a6a6a6"/>
                </a:solidFill>
                <a:latin typeface="DejaVu Sans"/>
                <a:ea typeface="DejaVu Sans"/>
              </a:rPr>
              <a:t>The Limits to Growth – TU Clausthal</a:t>
            </a:r>
            <a:endParaRPr b="0" lang="en-GB" sz="800" spc="-1" strike="noStrike">
              <a:solidFill>
                <a:srgbClr val="000000"/>
              </a:solidFill>
              <a:latin typeface="Arial"/>
            </a:endParaRPr>
          </a:p>
        </p:txBody>
      </p:sp>
      <p:sp>
        <p:nvSpPr>
          <p:cNvPr id="296"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en-GB" sz="1800" spc="-1" strike="noStrike">
                <a:solidFill>
                  <a:srgbClr val="000000"/>
                </a:solidFill>
                <a:latin typeface="Arial"/>
              </a:rPr>
              <a:t>Click to edit the title text format</a:t>
            </a:r>
            <a:endParaRPr b="0" lang="en-GB" sz="1800" spc="-1" strike="noStrike">
              <a:solidFill>
                <a:srgbClr val="000000"/>
              </a:solidFill>
              <a:latin typeface="Arial"/>
            </a:endParaRPr>
          </a:p>
        </p:txBody>
      </p:sp>
      <p:sp>
        <p:nvSpPr>
          <p:cNvPr id="297" name="PlaceHolder 2"/>
          <p:cNvSpPr>
            <a:spLocks noGrp="1"/>
          </p:cNvSpPr>
          <p:nvPr>
            <p:ph type="body"/>
          </p:nvPr>
        </p:nvSpPr>
        <p:spPr>
          <a:xfrm>
            <a:off x="609480" y="1604520"/>
            <a:ext cx="5353920" cy="39769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
        <p:nvSpPr>
          <p:cNvPr id="298" name="PlaceHolder 3"/>
          <p:cNvSpPr>
            <a:spLocks noGrp="1"/>
          </p:cNvSpPr>
          <p:nvPr>
            <p:ph type="body"/>
          </p:nvPr>
        </p:nvSpPr>
        <p:spPr>
          <a:xfrm>
            <a:off x="6231960" y="1604520"/>
            <a:ext cx="5353920" cy="39769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91" r:id="rId4"/>
  </p:sldLayoutIdLst>
</p:sldMaster>
</file>

<file path=ppt/slideMasters/slideMaster2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02" name="CustomShape 1"/>
          <p:cNvSpPr/>
          <p:nvPr/>
        </p:nvSpPr>
        <p:spPr>
          <a:xfrm>
            <a:off x="11444760" y="0"/>
            <a:ext cx="733320" cy="684216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ffffff"/>
              </a:solidFill>
              <a:latin typeface="Arial"/>
              <a:ea typeface="DejaVu Sans"/>
            </a:endParaRPr>
          </a:p>
        </p:txBody>
      </p:sp>
      <p:sp>
        <p:nvSpPr>
          <p:cNvPr id="303" name="CustomShape 2"/>
          <p:cNvSpPr/>
          <p:nvPr/>
        </p:nvSpPr>
        <p:spPr>
          <a:xfrm>
            <a:off x="11438640" y="6453360"/>
            <a:ext cx="750240" cy="36396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fld id="{A6243934-468D-4556-B771-5CB8AE0124C4}" type="slidenum">
              <a:rPr b="0" lang="en-US" sz="1800" spc="-1" strike="noStrike">
                <a:solidFill>
                  <a:srgbClr val="808080"/>
                </a:solidFill>
                <a:latin typeface="Arial"/>
                <a:ea typeface="DejaVu Sans"/>
              </a:rPr>
              <a:t>&lt;number&gt;</a:t>
            </a:fld>
            <a:endParaRPr b="0" lang="en-GB" sz="1800" spc="-1" strike="noStrike">
              <a:solidFill>
                <a:srgbClr val="000000"/>
              </a:solidFill>
              <a:latin typeface="Arial"/>
            </a:endParaRPr>
          </a:p>
        </p:txBody>
      </p:sp>
      <p:sp>
        <p:nvSpPr>
          <p:cNvPr id="304" name="CustomShape 3"/>
          <p:cNvSpPr/>
          <p:nvPr/>
        </p:nvSpPr>
        <p:spPr>
          <a:xfrm>
            <a:off x="912240" y="1268280"/>
            <a:ext cx="9200160" cy="3535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pic>
        <p:nvPicPr>
          <p:cNvPr id="305" name="Picture 19" descr="Logo_TUC_de_RGB"/>
          <p:cNvPicPr/>
          <p:nvPr/>
        </p:nvPicPr>
        <p:blipFill>
          <a:blip r:embed="rId2"/>
          <a:stretch/>
        </p:blipFill>
        <p:spPr>
          <a:xfrm>
            <a:off x="0" y="0"/>
            <a:ext cx="3044160" cy="554040"/>
          </a:xfrm>
          <a:prstGeom prst="rect">
            <a:avLst/>
          </a:prstGeom>
          <a:ln w="0">
            <a:noFill/>
          </a:ln>
        </p:spPr>
      </p:pic>
      <p:pic>
        <p:nvPicPr>
          <p:cNvPr id="306" name="Grafik 2" descr=""/>
          <p:cNvPicPr/>
          <p:nvPr/>
        </p:nvPicPr>
        <p:blipFill>
          <a:blip r:embed="rId3"/>
          <a:stretch/>
        </p:blipFill>
        <p:spPr>
          <a:xfrm>
            <a:off x="7430400" y="134640"/>
            <a:ext cx="3690000" cy="506160"/>
          </a:xfrm>
          <a:prstGeom prst="rect">
            <a:avLst/>
          </a:prstGeom>
          <a:ln w="0">
            <a:noFill/>
          </a:ln>
        </p:spPr>
      </p:pic>
      <p:sp>
        <p:nvSpPr>
          <p:cNvPr id="307" name="CustomShape 4"/>
          <p:cNvSpPr/>
          <p:nvPr/>
        </p:nvSpPr>
        <p:spPr>
          <a:xfrm>
            <a:off x="11444760" y="0"/>
            <a:ext cx="733320" cy="684216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ffffff"/>
              </a:solidFill>
              <a:latin typeface="Arial"/>
              <a:ea typeface="DejaVu Sans"/>
            </a:endParaRPr>
          </a:p>
        </p:txBody>
      </p:sp>
      <p:sp>
        <p:nvSpPr>
          <p:cNvPr id="308" name="CustomShape 5"/>
          <p:cNvSpPr/>
          <p:nvPr/>
        </p:nvSpPr>
        <p:spPr>
          <a:xfrm>
            <a:off x="11438640" y="6453360"/>
            <a:ext cx="750240" cy="36396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fld id="{43D26DD5-B893-484E-BC9B-715854815A82}" type="slidenum">
              <a:rPr b="0" lang="en-US" sz="1800" spc="-1" strike="noStrike">
                <a:solidFill>
                  <a:srgbClr val="808080"/>
                </a:solidFill>
                <a:latin typeface="Arial"/>
                <a:ea typeface="DejaVu Sans"/>
              </a:rPr>
              <a:t>&lt;number&gt;</a:t>
            </a:fld>
            <a:endParaRPr b="0" lang="en-GB" sz="1800" spc="-1" strike="noStrike">
              <a:solidFill>
                <a:srgbClr val="000000"/>
              </a:solidFill>
              <a:latin typeface="Arial"/>
            </a:endParaRPr>
          </a:p>
        </p:txBody>
      </p:sp>
      <p:sp>
        <p:nvSpPr>
          <p:cNvPr id="309" name="CustomShape 6"/>
          <p:cNvSpPr/>
          <p:nvPr/>
        </p:nvSpPr>
        <p:spPr>
          <a:xfrm>
            <a:off x="0" y="6642720"/>
            <a:ext cx="12176280" cy="21132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0" lang="en-US" sz="800" spc="-1" strike="noStrike">
                <a:solidFill>
                  <a:srgbClr val="a6a6a6"/>
                </a:solidFill>
                <a:latin typeface="DejaVu Sans"/>
                <a:ea typeface="DejaVu Sans"/>
              </a:rPr>
              <a:t>The Limits to Growth – TU Clausthal</a:t>
            </a:r>
            <a:endParaRPr b="0" lang="en-GB" sz="800" spc="-1" strike="noStrike">
              <a:solidFill>
                <a:srgbClr val="000000"/>
              </a:solidFill>
              <a:latin typeface="Arial"/>
            </a:endParaRPr>
          </a:p>
        </p:txBody>
      </p:sp>
      <p:sp>
        <p:nvSpPr>
          <p:cNvPr id="310"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en-GB" sz="1800" spc="-1" strike="noStrike">
                <a:solidFill>
                  <a:srgbClr val="000000"/>
                </a:solidFill>
                <a:latin typeface="Arial"/>
              </a:rPr>
              <a:t>Click to edit the title text format</a:t>
            </a:r>
            <a:endParaRPr b="0" lang="en-GB"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93" r:id="rId4"/>
  </p:sldLayoutIdLst>
</p:sldMaster>
</file>

<file path=ppt/slideMasters/slideMaster2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12" name="CustomShape 1"/>
          <p:cNvSpPr/>
          <p:nvPr/>
        </p:nvSpPr>
        <p:spPr>
          <a:xfrm>
            <a:off x="11444760" y="0"/>
            <a:ext cx="733320" cy="684216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ffffff"/>
              </a:solidFill>
              <a:latin typeface="Arial"/>
              <a:ea typeface="DejaVu Sans"/>
            </a:endParaRPr>
          </a:p>
        </p:txBody>
      </p:sp>
      <p:sp>
        <p:nvSpPr>
          <p:cNvPr id="313" name="CustomShape 2"/>
          <p:cNvSpPr/>
          <p:nvPr/>
        </p:nvSpPr>
        <p:spPr>
          <a:xfrm>
            <a:off x="11438640" y="6453360"/>
            <a:ext cx="750240" cy="36396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fld id="{75F027C1-16CC-4BA3-9133-69A2E30DEF24}" type="slidenum">
              <a:rPr b="0" lang="en-US" sz="1800" spc="-1" strike="noStrike">
                <a:solidFill>
                  <a:srgbClr val="808080"/>
                </a:solidFill>
                <a:latin typeface="Arial"/>
                <a:ea typeface="DejaVu Sans"/>
              </a:rPr>
              <a:t>&lt;number&gt;</a:t>
            </a:fld>
            <a:endParaRPr b="0" lang="en-GB" sz="1800" spc="-1" strike="noStrike">
              <a:solidFill>
                <a:srgbClr val="000000"/>
              </a:solidFill>
              <a:latin typeface="Arial"/>
            </a:endParaRPr>
          </a:p>
        </p:txBody>
      </p:sp>
      <p:sp>
        <p:nvSpPr>
          <p:cNvPr id="314" name="CustomShape 3"/>
          <p:cNvSpPr/>
          <p:nvPr/>
        </p:nvSpPr>
        <p:spPr>
          <a:xfrm>
            <a:off x="912240" y="1268280"/>
            <a:ext cx="9200160" cy="3535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pic>
        <p:nvPicPr>
          <p:cNvPr id="315" name="Picture 19" descr="Logo_TUC_de_RGB"/>
          <p:cNvPicPr/>
          <p:nvPr/>
        </p:nvPicPr>
        <p:blipFill>
          <a:blip r:embed="rId2"/>
          <a:stretch/>
        </p:blipFill>
        <p:spPr>
          <a:xfrm>
            <a:off x="0" y="0"/>
            <a:ext cx="3044160" cy="554040"/>
          </a:xfrm>
          <a:prstGeom prst="rect">
            <a:avLst/>
          </a:prstGeom>
          <a:ln w="0">
            <a:noFill/>
          </a:ln>
        </p:spPr>
      </p:pic>
      <p:pic>
        <p:nvPicPr>
          <p:cNvPr id="316" name="Grafik 2" descr=""/>
          <p:cNvPicPr/>
          <p:nvPr/>
        </p:nvPicPr>
        <p:blipFill>
          <a:blip r:embed="rId3"/>
          <a:stretch/>
        </p:blipFill>
        <p:spPr>
          <a:xfrm>
            <a:off x="7430400" y="134640"/>
            <a:ext cx="3690000" cy="506160"/>
          </a:xfrm>
          <a:prstGeom prst="rect">
            <a:avLst/>
          </a:prstGeom>
          <a:ln w="0">
            <a:noFill/>
          </a:ln>
        </p:spPr>
      </p:pic>
      <p:sp>
        <p:nvSpPr>
          <p:cNvPr id="317" name="CustomShape 4"/>
          <p:cNvSpPr/>
          <p:nvPr/>
        </p:nvSpPr>
        <p:spPr>
          <a:xfrm>
            <a:off x="11444760" y="0"/>
            <a:ext cx="733320" cy="684216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ffffff"/>
              </a:solidFill>
              <a:latin typeface="Arial"/>
              <a:ea typeface="DejaVu Sans"/>
            </a:endParaRPr>
          </a:p>
        </p:txBody>
      </p:sp>
      <p:sp>
        <p:nvSpPr>
          <p:cNvPr id="318" name="CustomShape 5"/>
          <p:cNvSpPr/>
          <p:nvPr/>
        </p:nvSpPr>
        <p:spPr>
          <a:xfrm>
            <a:off x="11438640" y="6453360"/>
            <a:ext cx="750240" cy="36396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fld id="{3A5A5CF8-A988-41F1-9C32-EB5BC2CD5C64}" type="slidenum">
              <a:rPr b="0" lang="en-US" sz="1800" spc="-1" strike="noStrike">
                <a:solidFill>
                  <a:srgbClr val="808080"/>
                </a:solidFill>
                <a:latin typeface="Arial"/>
                <a:ea typeface="DejaVu Sans"/>
              </a:rPr>
              <a:t>&lt;number&gt;</a:t>
            </a:fld>
            <a:endParaRPr b="0" lang="en-GB" sz="1800" spc="-1" strike="noStrike">
              <a:solidFill>
                <a:srgbClr val="000000"/>
              </a:solidFill>
              <a:latin typeface="Arial"/>
            </a:endParaRPr>
          </a:p>
        </p:txBody>
      </p:sp>
      <p:sp>
        <p:nvSpPr>
          <p:cNvPr id="319" name="CustomShape 6"/>
          <p:cNvSpPr/>
          <p:nvPr/>
        </p:nvSpPr>
        <p:spPr>
          <a:xfrm>
            <a:off x="0" y="6642720"/>
            <a:ext cx="12176280" cy="21132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0" lang="en-US" sz="800" spc="-1" strike="noStrike">
                <a:solidFill>
                  <a:srgbClr val="a6a6a6"/>
                </a:solidFill>
                <a:latin typeface="DejaVu Sans"/>
                <a:ea typeface="DejaVu Sans"/>
              </a:rPr>
              <a:t>The Limits to Growth – TU Clausthal</a:t>
            </a:r>
            <a:endParaRPr b="0" lang="en-GB" sz="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95" r:id="rId4"/>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2" name="CustomShape 1"/>
          <p:cNvSpPr/>
          <p:nvPr/>
        </p:nvSpPr>
        <p:spPr>
          <a:xfrm>
            <a:off x="11444760" y="0"/>
            <a:ext cx="733320" cy="684216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ffffff"/>
              </a:solidFill>
              <a:latin typeface="Arial"/>
              <a:ea typeface="DejaVu Sans"/>
            </a:endParaRPr>
          </a:p>
        </p:txBody>
      </p:sp>
      <p:sp>
        <p:nvSpPr>
          <p:cNvPr id="33" name="CustomShape 2"/>
          <p:cNvSpPr/>
          <p:nvPr/>
        </p:nvSpPr>
        <p:spPr>
          <a:xfrm>
            <a:off x="11438640" y="6453360"/>
            <a:ext cx="750240" cy="36396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fld id="{67A0E8BB-47E3-439B-91FF-DA9942DEC3B4}" type="slidenum">
              <a:rPr b="0" lang="en-US" sz="1800" spc="-1" strike="noStrike">
                <a:solidFill>
                  <a:srgbClr val="808080"/>
                </a:solidFill>
                <a:latin typeface="Arial"/>
                <a:ea typeface="DejaVu Sans"/>
              </a:rPr>
              <a:t>&lt;number&gt;</a:t>
            </a:fld>
            <a:endParaRPr b="0" lang="en-GB" sz="1800" spc="-1" strike="noStrike">
              <a:solidFill>
                <a:srgbClr val="000000"/>
              </a:solidFill>
              <a:latin typeface="Arial"/>
            </a:endParaRPr>
          </a:p>
        </p:txBody>
      </p:sp>
      <p:sp>
        <p:nvSpPr>
          <p:cNvPr id="34" name="CustomShape 3"/>
          <p:cNvSpPr/>
          <p:nvPr/>
        </p:nvSpPr>
        <p:spPr>
          <a:xfrm>
            <a:off x="912240" y="1268280"/>
            <a:ext cx="9200160" cy="3535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pic>
        <p:nvPicPr>
          <p:cNvPr id="35" name="Picture 19" descr="Logo_TUC_de_RGB"/>
          <p:cNvPicPr/>
          <p:nvPr/>
        </p:nvPicPr>
        <p:blipFill>
          <a:blip r:embed="rId2"/>
          <a:stretch/>
        </p:blipFill>
        <p:spPr>
          <a:xfrm>
            <a:off x="0" y="0"/>
            <a:ext cx="3044160" cy="554040"/>
          </a:xfrm>
          <a:prstGeom prst="rect">
            <a:avLst/>
          </a:prstGeom>
          <a:ln w="0">
            <a:noFill/>
          </a:ln>
        </p:spPr>
      </p:pic>
      <p:pic>
        <p:nvPicPr>
          <p:cNvPr id="36" name="Grafik 2" descr=""/>
          <p:cNvPicPr/>
          <p:nvPr/>
        </p:nvPicPr>
        <p:blipFill>
          <a:blip r:embed="rId3"/>
          <a:stretch/>
        </p:blipFill>
        <p:spPr>
          <a:xfrm>
            <a:off x="7430400" y="134640"/>
            <a:ext cx="3690000" cy="506160"/>
          </a:xfrm>
          <a:prstGeom prst="rect">
            <a:avLst/>
          </a:prstGeom>
          <a:ln w="0">
            <a:noFill/>
          </a:ln>
        </p:spPr>
      </p:pic>
      <p:sp>
        <p:nvSpPr>
          <p:cNvPr id="37" name="CustomShape 4"/>
          <p:cNvSpPr/>
          <p:nvPr/>
        </p:nvSpPr>
        <p:spPr>
          <a:xfrm>
            <a:off x="912240" y="1268280"/>
            <a:ext cx="9200160" cy="3535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38" name="CustomShape 5"/>
          <p:cNvSpPr/>
          <p:nvPr/>
        </p:nvSpPr>
        <p:spPr>
          <a:xfrm>
            <a:off x="11444760" y="0"/>
            <a:ext cx="733320" cy="684216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ffffff"/>
              </a:solidFill>
              <a:latin typeface="Arial"/>
              <a:ea typeface="DejaVu Sans"/>
            </a:endParaRPr>
          </a:p>
        </p:txBody>
      </p:sp>
      <p:sp>
        <p:nvSpPr>
          <p:cNvPr id="39" name="CustomShape 6"/>
          <p:cNvSpPr/>
          <p:nvPr/>
        </p:nvSpPr>
        <p:spPr>
          <a:xfrm>
            <a:off x="0" y="6642720"/>
            <a:ext cx="12176280" cy="21132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0" lang="en-US" sz="800" spc="-1" strike="noStrike">
                <a:solidFill>
                  <a:srgbClr val="a6a6a6"/>
                </a:solidFill>
                <a:latin typeface="DejaVu Sans"/>
                <a:ea typeface="DejaVu Sans"/>
              </a:rPr>
              <a:t>The Limits to Growth – TU Clausthal</a:t>
            </a:r>
            <a:endParaRPr b="0" lang="en-GB" sz="800" spc="-1" strike="noStrike">
              <a:solidFill>
                <a:srgbClr val="000000"/>
              </a:solidFill>
              <a:latin typeface="Arial"/>
            </a:endParaRPr>
          </a:p>
        </p:txBody>
      </p:sp>
      <p:sp>
        <p:nvSpPr>
          <p:cNvPr id="40"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en-GB" sz="1800" spc="-1" strike="noStrike">
                <a:solidFill>
                  <a:srgbClr val="000000"/>
                </a:solidFill>
                <a:latin typeface="Arial"/>
              </a:rPr>
              <a:t>Click to edit the title text format</a:t>
            </a:r>
            <a:endParaRPr b="0" lang="en-GB" sz="1800" spc="-1" strike="noStrike">
              <a:solidFill>
                <a:srgbClr val="000000"/>
              </a:solidFill>
              <a:latin typeface="Arial"/>
            </a:endParaRPr>
          </a:p>
        </p:txBody>
      </p:sp>
      <p:sp>
        <p:nvSpPr>
          <p:cNvPr id="41" name="PlaceHolder 2"/>
          <p:cNvSpPr>
            <a:spLocks noGrp="1"/>
          </p:cNvSpPr>
          <p:nvPr>
            <p:ph type="body"/>
          </p:nvPr>
        </p:nvSpPr>
        <p:spPr>
          <a:xfrm>
            <a:off x="609480" y="1604520"/>
            <a:ext cx="535392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
        <p:nvSpPr>
          <p:cNvPr id="42" name="PlaceHolder 3"/>
          <p:cNvSpPr>
            <a:spLocks noGrp="1"/>
          </p:cNvSpPr>
          <p:nvPr>
            <p:ph type="body"/>
          </p:nvPr>
        </p:nvSpPr>
        <p:spPr>
          <a:xfrm>
            <a:off x="6231960" y="1604520"/>
            <a:ext cx="535392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
        <p:nvSpPr>
          <p:cNvPr id="43" name="PlaceHolder 4"/>
          <p:cNvSpPr>
            <a:spLocks noGrp="1"/>
          </p:cNvSpPr>
          <p:nvPr>
            <p:ph type="body"/>
          </p:nvPr>
        </p:nvSpPr>
        <p:spPr>
          <a:xfrm>
            <a:off x="609480" y="3682080"/>
            <a:ext cx="1097208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53" r:id="rId4"/>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8" name="CustomShape 1"/>
          <p:cNvSpPr/>
          <p:nvPr/>
        </p:nvSpPr>
        <p:spPr>
          <a:xfrm>
            <a:off x="11444760" y="0"/>
            <a:ext cx="733320" cy="684216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ffffff"/>
              </a:solidFill>
              <a:latin typeface="Arial"/>
              <a:ea typeface="DejaVu Sans"/>
            </a:endParaRPr>
          </a:p>
        </p:txBody>
      </p:sp>
      <p:sp>
        <p:nvSpPr>
          <p:cNvPr id="49" name="CustomShape 2"/>
          <p:cNvSpPr/>
          <p:nvPr/>
        </p:nvSpPr>
        <p:spPr>
          <a:xfrm>
            <a:off x="11438640" y="6453360"/>
            <a:ext cx="750240" cy="36396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fld id="{E4821705-19DB-4866-AB04-7E0365D4D01A}" type="slidenum">
              <a:rPr b="0" lang="en-US" sz="1800" spc="-1" strike="noStrike">
                <a:solidFill>
                  <a:srgbClr val="808080"/>
                </a:solidFill>
                <a:latin typeface="Arial"/>
                <a:ea typeface="DejaVu Sans"/>
              </a:rPr>
              <a:t>&lt;number&gt;</a:t>
            </a:fld>
            <a:endParaRPr b="0" lang="en-GB" sz="1800" spc="-1" strike="noStrike">
              <a:solidFill>
                <a:srgbClr val="000000"/>
              </a:solidFill>
              <a:latin typeface="Arial"/>
            </a:endParaRPr>
          </a:p>
        </p:txBody>
      </p:sp>
      <p:sp>
        <p:nvSpPr>
          <p:cNvPr id="50" name="CustomShape 3"/>
          <p:cNvSpPr/>
          <p:nvPr/>
        </p:nvSpPr>
        <p:spPr>
          <a:xfrm>
            <a:off x="912240" y="1268280"/>
            <a:ext cx="9200160" cy="3535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pic>
        <p:nvPicPr>
          <p:cNvPr id="51" name="Picture 19" descr="Logo_TUC_de_RGB"/>
          <p:cNvPicPr/>
          <p:nvPr/>
        </p:nvPicPr>
        <p:blipFill>
          <a:blip r:embed="rId2"/>
          <a:stretch/>
        </p:blipFill>
        <p:spPr>
          <a:xfrm>
            <a:off x="0" y="0"/>
            <a:ext cx="3044160" cy="554040"/>
          </a:xfrm>
          <a:prstGeom prst="rect">
            <a:avLst/>
          </a:prstGeom>
          <a:ln w="0">
            <a:noFill/>
          </a:ln>
        </p:spPr>
      </p:pic>
      <p:pic>
        <p:nvPicPr>
          <p:cNvPr id="52" name="Grafik 2" descr=""/>
          <p:cNvPicPr/>
          <p:nvPr/>
        </p:nvPicPr>
        <p:blipFill>
          <a:blip r:embed="rId3"/>
          <a:stretch/>
        </p:blipFill>
        <p:spPr>
          <a:xfrm>
            <a:off x="7430400" y="134640"/>
            <a:ext cx="3690000" cy="506160"/>
          </a:xfrm>
          <a:prstGeom prst="rect">
            <a:avLst/>
          </a:prstGeom>
          <a:ln w="0">
            <a:noFill/>
          </a:ln>
        </p:spPr>
      </p:pic>
      <p:sp>
        <p:nvSpPr>
          <p:cNvPr id="53" name="CustomShape 4"/>
          <p:cNvSpPr/>
          <p:nvPr/>
        </p:nvSpPr>
        <p:spPr>
          <a:xfrm>
            <a:off x="912240" y="1268280"/>
            <a:ext cx="9200160" cy="3535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54" name="CustomShape 5"/>
          <p:cNvSpPr/>
          <p:nvPr/>
        </p:nvSpPr>
        <p:spPr>
          <a:xfrm>
            <a:off x="11444760" y="0"/>
            <a:ext cx="733320" cy="684216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ffffff"/>
              </a:solidFill>
              <a:latin typeface="Arial"/>
              <a:ea typeface="DejaVu Sans"/>
            </a:endParaRPr>
          </a:p>
        </p:txBody>
      </p:sp>
      <p:sp>
        <p:nvSpPr>
          <p:cNvPr id="55" name="CustomShape 6"/>
          <p:cNvSpPr/>
          <p:nvPr/>
        </p:nvSpPr>
        <p:spPr>
          <a:xfrm>
            <a:off x="0" y="6642720"/>
            <a:ext cx="12176280" cy="21132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0" lang="en-US" sz="800" spc="-1" strike="noStrike">
                <a:solidFill>
                  <a:srgbClr val="a6a6a6"/>
                </a:solidFill>
                <a:latin typeface="DejaVu Sans"/>
                <a:ea typeface="DejaVu Sans"/>
              </a:rPr>
              <a:t>The Limits to Growth – TU Clausthal</a:t>
            </a:r>
            <a:endParaRPr b="0" lang="en-GB" sz="800" spc="-1" strike="noStrike">
              <a:solidFill>
                <a:srgbClr val="000000"/>
              </a:solidFill>
              <a:latin typeface="Arial"/>
            </a:endParaRPr>
          </a:p>
        </p:txBody>
      </p:sp>
      <p:sp>
        <p:nvSpPr>
          <p:cNvPr id="56"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en-GB" sz="1800" spc="-1" strike="noStrike">
                <a:solidFill>
                  <a:srgbClr val="000000"/>
                </a:solidFill>
                <a:latin typeface="Arial"/>
              </a:rPr>
              <a:t>Click to edit the title text format</a:t>
            </a:r>
            <a:endParaRPr b="0" lang="en-GB" sz="1800" spc="-1" strike="noStrike">
              <a:solidFill>
                <a:srgbClr val="000000"/>
              </a:solidFill>
              <a:latin typeface="Arial"/>
            </a:endParaRPr>
          </a:p>
        </p:txBody>
      </p:sp>
      <p:sp>
        <p:nvSpPr>
          <p:cNvPr id="57" name="PlaceHolder 2"/>
          <p:cNvSpPr>
            <a:spLocks noGrp="1"/>
          </p:cNvSpPr>
          <p:nvPr>
            <p:ph type="body"/>
          </p:nvPr>
        </p:nvSpPr>
        <p:spPr>
          <a:xfrm>
            <a:off x="609480" y="1604520"/>
            <a:ext cx="1097208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
        <p:nvSpPr>
          <p:cNvPr id="58" name="PlaceHolder 3"/>
          <p:cNvSpPr>
            <a:spLocks noGrp="1"/>
          </p:cNvSpPr>
          <p:nvPr>
            <p:ph type="body"/>
          </p:nvPr>
        </p:nvSpPr>
        <p:spPr>
          <a:xfrm>
            <a:off x="609480" y="3682080"/>
            <a:ext cx="1097208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55" r:id="rId4"/>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62" name="CustomShape 1"/>
          <p:cNvSpPr/>
          <p:nvPr/>
        </p:nvSpPr>
        <p:spPr>
          <a:xfrm>
            <a:off x="11444760" y="0"/>
            <a:ext cx="733320" cy="684216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ffffff"/>
              </a:solidFill>
              <a:latin typeface="Arial"/>
              <a:ea typeface="DejaVu Sans"/>
            </a:endParaRPr>
          </a:p>
        </p:txBody>
      </p:sp>
      <p:sp>
        <p:nvSpPr>
          <p:cNvPr id="63" name="CustomShape 2"/>
          <p:cNvSpPr/>
          <p:nvPr/>
        </p:nvSpPr>
        <p:spPr>
          <a:xfrm>
            <a:off x="11438640" y="6453360"/>
            <a:ext cx="750240" cy="36396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fld id="{2EF162B8-0848-4987-A590-F4FE80B99948}" type="slidenum">
              <a:rPr b="0" lang="en-US" sz="1800" spc="-1" strike="noStrike">
                <a:solidFill>
                  <a:srgbClr val="808080"/>
                </a:solidFill>
                <a:latin typeface="Arial"/>
                <a:ea typeface="DejaVu Sans"/>
              </a:rPr>
              <a:t>&lt;number&gt;</a:t>
            </a:fld>
            <a:endParaRPr b="0" lang="en-GB" sz="1800" spc="-1" strike="noStrike">
              <a:solidFill>
                <a:srgbClr val="000000"/>
              </a:solidFill>
              <a:latin typeface="Arial"/>
            </a:endParaRPr>
          </a:p>
        </p:txBody>
      </p:sp>
      <p:sp>
        <p:nvSpPr>
          <p:cNvPr id="64" name="CustomShape 3"/>
          <p:cNvSpPr/>
          <p:nvPr/>
        </p:nvSpPr>
        <p:spPr>
          <a:xfrm>
            <a:off x="912240" y="1268280"/>
            <a:ext cx="9200160" cy="3535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pic>
        <p:nvPicPr>
          <p:cNvPr id="65" name="Picture 19" descr="Logo_TUC_de_RGB"/>
          <p:cNvPicPr/>
          <p:nvPr/>
        </p:nvPicPr>
        <p:blipFill>
          <a:blip r:embed="rId2"/>
          <a:stretch/>
        </p:blipFill>
        <p:spPr>
          <a:xfrm>
            <a:off x="0" y="0"/>
            <a:ext cx="3044160" cy="554040"/>
          </a:xfrm>
          <a:prstGeom prst="rect">
            <a:avLst/>
          </a:prstGeom>
          <a:ln w="0">
            <a:noFill/>
          </a:ln>
        </p:spPr>
      </p:pic>
      <p:pic>
        <p:nvPicPr>
          <p:cNvPr id="66" name="Grafik 2" descr=""/>
          <p:cNvPicPr/>
          <p:nvPr/>
        </p:nvPicPr>
        <p:blipFill>
          <a:blip r:embed="rId3"/>
          <a:stretch/>
        </p:blipFill>
        <p:spPr>
          <a:xfrm>
            <a:off x="7430400" y="134640"/>
            <a:ext cx="3690000" cy="506160"/>
          </a:xfrm>
          <a:prstGeom prst="rect">
            <a:avLst/>
          </a:prstGeom>
          <a:ln w="0">
            <a:noFill/>
          </a:ln>
        </p:spPr>
      </p:pic>
      <p:sp>
        <p:nvSpPr>
          <p:cNvPr id="67" name="CustomShape 4"/>
          <p:cNvSpPr/>
          <p:nvPr/>
        </p:nvSpPr>
        <p:spPr>
          <a:xfrm>
            <a:off x="912240" y="1268280"/>
            <a:ext cx="9200160" cy="3535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68" name="CustomShape 5"/>
          <p:cNvSpPr/>
          <p:nvPr/>
        </p:nvSpPr>
        <p:spPr>
          <a:xfrm>
            <a:off x="11444760" y="0"/>
            <a:ext cx="733320" cy="684216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ffffff"/>
              </a:solidFill>
              <a:latin typeface="Arial"/>
              <a:ea typeface="DejaVu Sans"/>
            </a:endParaRPr>
          </a:p>
        </p:txBody>
      </p:sp>
      <p:sp>
        <p:nvSpPr>
          <p:cNvPr id="69" name="CustomShape 6"/>
          <p:cNvSpPr/>
          <p:nvPr/>
        </p:nvSpPr>
        <p:spPr>
          <a:xfrm>
            <a:off x="0" y="6642720"/>
            <a:ext cx="12176280" cy="21132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0" lang="en-US" sz="800" spc="-1" strike="noStrike">
                <a:solidFill>
                  <a:srgbClr val="a6a6a6"/>
                </a:solidFill>
                <a:latin typeface="DejaVu Sans"/>
                <a:ea typeface="DejaVu Sans"/>
              </a:rPr>
              <a:t>The Limits to Growth – TU Clausthal</a:t>
            </a:r>
            <a:endParaRPr b="0" lang="en-GB" sz="800" spc="-1" strike="noStrike">
              <a:solidFill>
                <a:srgbClr val="000000"/>
              </a:solidFill>
              <a:latin typeface="Arial"/>
            </a:endParaRPr>
          </a:p>
        </p:txBody>
      </p:sp>
      <p:sp>
        <p:nvSpPr>
          <p:cNvPr id="70"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en-GB" sz="1800" spc="-1" strike="noStrike">
                <a:solidFill>
                  <a:srgbClr val="000000"/>
                </a:solidFill>
                <a:latin typeface="Arial"/>
              </a:rPr>
              <a:t>Click to edit the title text format</a:t>
            </a:r>
            <a:endParaRPr b="0" lang="en-GB" sz="1800" spc="-1" strike="noStrike">
              <a:solidFill>
                <a:srgbClr val="000000"/>
              </a:solidFill>
              <a:latin typeface="Arial"/>
            </a:endParaRPr>
          </a:p>
        </p:txBody>
      </p:sp>
      <p:sp>
        <p:nvSpPr>
          <p:cNvPr id="71" name="PlaceHolder 2"/>
          <p:cNvSpPr>
            <a:spLocks noGrp="1"/>
          </p:cNvSpPr>
          <p:nvPr>
            <p:ph type="body"/>
          </p:nvPr>
        </p:nvSpPr>
        <p:spPr>
          <a:xfrm>
            <a:off x="609480" y="1604520"/>
            <a:ext cx="535392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
        <p:nvSpPr>
          <p:cNvPr id="72" name="PlaceHolder 3"/>
          <p:cNvSpPr>
            <a:spLocks noGrp="1"/>
          </p:cNvSpPr>
          <p:nvPr>
            <p:ph type="body"/>
          </p:nvPr>
        </p:nvSpPr>
        <p:spPr>
          <a:xfrm>
            <a:off x="6231960" y="1604520"/>
            <a:ext cx="535392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
        <p:nvSpPr>
          <p:cNvPr id="73" name="PlaceHolder 4"/>
          <p:cNvSpPr>
            <a:spLocks noGrp="1"/>
          </p:cNvSpPr>
          <p:nvPr>
            <p:ph type="body"/>
          </p:nvPr>
        </p:nvSpPr>
        <p:spPr>
          <a:xfrm>
            <a:off x="609480" y="3682080"/>
            <a:ext cx="535392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
        <p:nvSpPr>
          <p:cNvPr id="74" name="PlaceHolder 5"/>
          <p:cNvSpPr>
            <a:spLocks noGrp="1"/>
          </p:cNvSpPr>
          <p:nvPr>
            <p:ph type="body"/>
          </p:nvPr>
        </p:nvSpPr>
        <p:spPr>
          <a:xfrm>
            <a:off x="6231960" y="3682080"/>
            <a:ext cx="535392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57" r:id="rId4"/>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80" name="CustomShape 1"/>
          <p:cNvSpPr/>
          <p:nvPr/>
        </p:nvSpPr>
        <p:spPr>
          <a:xfrm>
            <a:off x="11444760" y="0"/>
            <a:ext cx="733320" cy="684216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ffffff"/>
              </a:solidFill>
              <a:latin typeface="Arial"/>
              <a:ea typeface="DejaVu Sans"/>
            </a:endParaRPr>
          </a:p>
        </p:txBody>
      </p:sp>
      <p:sp>
        <p:nvSpPr>
          <p:cNvPr id="81" name="CustomShape 2"/>
          <p:cNvSpPr/>
          <p:nvPr/>
        </p:nvSpPr>
        <p:spPr>
          <a:xfrm>
            <a:off x="11438640" y="6453360"/>
            <a:ext cx="750240" cy="36396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fld id="{C4E4FFEE-D46F-4D71-8A25-6CB3D005BB46}" type="slidenum">
              <a:rPr b="0" lang="en-US" sz="1800" spc="-1" strike="noStrike">
                <a:solidFill>
                  <a:srgbClr val="808080"/>
                </a:solidFill>
                <a:latin typeface="Arial"/>
                <a:ea typeface="DejaVu Sans"/>
              </a:rPr>
              <a:t>&lt;number&gt;</a:t>
            </a:fld>
            <a:endParaRPr b="0" lang="en-GB" sz="1800" spc="-1" strike="noStrike">
              <a:solidFill>
                <a:srgbClr val="000000"/>
              </a:solidFill>
              <a:latin typeface="Arial"/>
            </a:endParaRPr>
          </a:p>
        </p:txBody>
      </p:sp>
      <p:sp>
        <p:nvSpPr>
          <p:cNvPr id="82" name="CustomShape 3"/>
          <p:cNvSpPr/>
          <p:nvPr/>
        </p:nvSpPr>
        <p:spPr>
          <a:xfrm>
            <a:off x="912240" y="1268280"/>
            <a:ext cx="9200160" cy="3535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pic>
        <p:nvPicPr>
          <p:cNvPr id="83" name="Picture 19" descr="Logo_TUC_de_RGB"/>
          <p:cNvPicPr/>
          <p:nvPr/>
        </p:nvPicPr>
        <p:blipFill>
          <a:blip r:embed="rId2"/>
          <a:stretch/>
        </p:blipFill>
        <p:spPr>
          <a:xfrm>
            <a:off x="0" y="0"/>
            <a:ext cx="3044160" cy="554040"/>
          </a:xfrm>
          <a:prstGeom prst="rect">
            <a:avLst/>
          </a:prstGeom>
          <a:ln w="0">
            <a:noFill/>
          </a:ln>
        </p:spPr>
      </p:pic>
      <p:pic>
        <p:nvPicPr>
          <p:cNvPr id="84" name="Grafik 2" descr=""/>
          <p:cNvPicPr/>
          <p:nvPr/>
        </p:nvPicPr>
        <p:blipFill>
          <a:blip r:embed="rId3"/>
          <a:stretch/>
        </p:blipFill>
        <p:spPr>
          <a:xfrm>
            <a:off x="7430400" y="134640"/>
            <a:ext cx="3690000" cy="506160"/>
          </a:xfrm>
          <a:prstGeom prst="rect">
            <a:avLst/>
          </a:prstGeom>
          <a:ln w="0">
            <a:noFill/>
          </a:ln>
        </p:spPr>
      </p:pic>
      <p:sp>
        <p:nvSpPr>
          <p:cNvPr id="85" name="CustomShape 4"/>
          <p:cNvSpPr/>
          <p:nvPr/>
        </p:nvSpPr>
        <p:spPr>
          <a:xfrm>
            <a:off x="912240" y="1268280"/>
            <a:ext cx="9200160" cy="3535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86" name="CustomShape 5"/>
          <p:cNvSpPr/>
          <p:nvPr/>
        </p:nvSpPr>
        <p:spPr>
          <a:xfrm>
            <a:off x="11444760" y="0"/>
            <a:ext cx="733320" cy="684216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ffffff"/>
              </a:solidFill>
              <a:latin typeface="Arial"/>
              <a:ea typeface="DejaVu Sans"/>
            </a:endParaRPr>
          </a:p>
        </p:txBody>
      </p:sp>
      <p:sp>
        <p:nvSpPr>
          <p:cNvPr id="87" name="CustomShape 6"/>
          <p:cNvSpPr/>
          <p:nvPr/>
        </p:nvSpPr>
        <p:spPr>
          <a:xfrm>
            <a:off x="0" y="6642720"/>
            <a:ext cx="12176280" cy="21132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0" lang="en-US" sz="800" spc="-1" strike="noStrike">
                <a:solidFill>
                  <a:srgbClr val="a6a6a6"/>
                </a:solidFill>
                <a:latin typeface="DejaVu Sans"/>
                <a:ea typeface="DejaVu Sans"/>
              </a:rPr>
              <a:t>The Limits to Growth – TU Clausthal</a:t>
            </a:r>
            <a:endParaRPr b="0" lang="en-GB" sz="800" spc="-1" strike="noStrike">
              <a:solidFill>
                <a:srgbClr val="000000"/>
              </a:solidFill>
              <a:latin typeface="Arial"/>
            </a:endParaRPr>
          </a:p>
        </p:txBody>
      </p:sp>
      <p:sp>
        <p:nvSpPr>
          <p:cNvPr id="88"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en-GB" sz="1800" spc="-1" strike="noStrike">
                <a:solidFill>
                  <a:srgbClr val="000000"/>
                </a:solidFill>
                <a:latin typeface="Arial"/>
              </a:rPr>
              <a:t>Click to edit the title text format</a:t>
            </a:r>
            <a:endParaRPr b="0" lang="en-GB" sz="1800" spc="-1" strike="noStrike">
              <a:solidFill>
                <a:srgbClr val="000000"/>
              </a:solidFill>
              <a:latin typeface="Arial"/>
            </a:endParaRPr>
          </a:p>
        </p:txBody>
      </p:sp>
      <p:sp>
        <p:nvSpPr>
          <p:cNvPr id="89" name="PlaceHolder 2"/>
          <p:cNvSpPr>
            <a:spLocks noGrp="1"/>
          </p:cNvSpPr>
          <p:nvPr>
            <p:ph type="body"/>
          </p:nvPr>
        </p:nvSpPr>
        <p:spPr>
          <a:xfrm>
            <a:off x="609480" y="1604520"/>
            <a:ext cx="3532680" cy="1896480"/>
          </a:xfrm>
          <a:prstGeom prst="rect">
            <a:avLst/>
          </a:prstGeom>
          <a:noFill/>
          <a:ln w="0">
            <a:noFill/>
          </a:ln>
        </p:spPr>
        <p:txBody>
          <a:bodyPr lIns="0" rIns="0" tIns="0" bIns="0" anchor="t">
            <a:normAutofit fontScale="62222" lnSpcReduction="20000"/>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
        <p:nvSpPr>
          <p:cNvPr id="90" name="PlaceHolder 3"/>
          <p:cNvSpPr>
            <a:spLocks noGrp="1"/>
          </p:cNvSpPr>
          <p:nvPr>
            <p:ph type="body"/>
          </p:nvPr>
        </p:nvSpPr>
        <p:spPr>
          <a:xfrm>
            <a:off x="4319640" y="1604520"/>
            <a:ext cx="3532680" cy="1896480"/>
          </a:xfrm>
          <a:prstGeom prst="rect">
            <a:avLst/>
          </a:prstGeom>
          <a:noFill/>
          <a:ln w="0">
            <a:noFill/>
          </a:ln>
        </p:spPr>
        <p:txBody>
          <a:bodyPr lIns="0" rIns="0" tIns="0" bIns="0" anchor="t">
            <a:normAutofit fontScale="62222" lnSpcReduction="20000"/>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
        <p:nvSpPr>
          <p:cNvPr id="91" name="PlaceHolder 4"/>
          <p:cNvSpPr>
            <a:spLocks noGrp="1"/>
          </p:cNvSpPr>
          <p:nvPr>
            <p:ph type="body"/>
          </p:nvPr>
        </p:nvSpPr>
        <p:spPr>
          <a:xfrm>
            <a:off x="8029800" y="1604520"/>
            <a:ext cx="3532680" cy="1896480"/>
          </a:xfrm>
          <a:prstGeom prst="rect">
            <a:avLst/>
          </a:prstGeom>
          <a:noFill/>
          <a:ln w="0">
            <a:noFill/>
          </a:ln>
        </p:spPr>
        <p:txBody>
          <a:bodyPr lIns="0" rIns="0" tIns="0" bIns="0" anchor="t">
            <a:normAutofit fontScale="62222" lnSpcReduction="20000"/>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
        <p:nvSpPr>
          <p:cNvPr id="92" name="PlaceHolder 5"/>
          <p:cNvSpPr>
            <a:spLocks noGrp="1"/>
          </p:cNvSpPr>
          <p:nvPr>
            <p:ph type="body"/>
          </p:nvPr>
        </p:nvSpPr>
        <p:spPr>
          <a:xfrm>
            <a:off x="609480" y="3682080"/>
            <a:ext cx="3532680" cy="1896480"/>
          </a:xfrm>
          <a:prstGeom prst="rect">
            <a:avLst/>
          </a:prstGeom>
          <a:noFill/>
          <a:ln w="0">
            <a:noFill/>
          </a:ln>
        </p:spPr>
        <p:txBody>
          <a:bodyPr lIns="0" rIns="0" tIns="0" bIns="0" anchor="t">
            <a:normAutofit fontScale="62222" lnSpcReduction="20000"/>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
        <p:nvSpPr>
          <p:cNvPr id="93" name="PlaceHolder 6"/>
          <p:cNvSpPr>
            <a:spLocks noGrp="1"/>
          </p:cNvSpPr>
          <p:nvPr>
            <p:ph type="body"/>
          </p:nvPr>
        </p:nvSpPr>
        <p:spPr>
          <a:xfrm>
            <a:off x="4319640" y="3682080"/>
            <a:ext cx="3532680" cy="1896480"/>
          </a:xfrm>
          <a:prstGeom prst="rect">
            <a:avLst/>
          </a:prstGeom>
          <a:noFill/>
          <a:ln w="0">
            <a:noFill/>
          </a:ln>
        </p:spPr>
        <p:txBody>
          <a:bodyPr lIns="0" rIns="0" tIns="0" bIns="0" anchor="t">
            <a:normAutofit fontScale="62222" lnSpcReduction="20000"/>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
        <p:nvSpPr>
          <p:cNvPr id="94" name="PlaceHolder 7"/>
          <p:cNvSpPr>
            <a:spLocks noGrp="1"/>
          </p:cNvSpPr>
          <p:nvPr>
            <p:ph type="body"/>
          </p:nvPr>
        </p:nvSpPr>
        <p:spPr>
          <a:xfrm>
            <a:off x="8029800" y="3682080"/>
            <a:ext cx="3532680" cy="1896480"/>
          </a:xfrm>
          <a:prstGeom prst="rect">
            <a:avLst/>
          </a:prstGeom>
          <a:noFill/>
          <a:ln w="0">
            <a:noFill/>
          </a:ln>
        </p:spPr>
        <p:txBody>
          <a:bodyPr lIns="0" rIns="0" tIns="0" bIns="0" anchor="t">
            <a:normAutofit fontScale="62222" lnSpcReduction="20000"/>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59" r:id="rId4"/>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95" name="CustomShape 1"/>
          <p:cNvSpPr/>
          <p:nvPr/>
        </p:nvSpPr>
        <p:spPr>
          <a:xfrm>
            <a:off x="11444760" y="0"/>
            <a:ext cx="733320" cy="684216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ffffff"/>
              </a:solidFill>
              <a:latin typeface="Arial"/>
              <a:ea typeface="DejaVu Sans"/>
            </a:endParaRPr>
          </a:p>
        </p:txBody>
      </p:sp>
      <p:sp>
        <p:nvSpPr>
          <p:cNvPr id="96" name="CustomShape 2"/>
          <p:cNvSpPr/>
          <p:nvPr/>
        </p:nvSpPr>
        <p:spPr>
          <a:xfrm>
            <a:off x="11438640" y="6453360"/>
            <a:ext cx="750240" cy="36396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fld id="{23D52663-553F-44E8-87D8-E44A5AFFFD1E}" type="slidenum">
              <a:rPr b="0" lang="en-US" sz="1800" spc="-1" strike="noStrike">
                <a:solidFill>
                  <a:srgbClr val="808080"/>
                </a:solidFill>
                <a:latin typeface="Arial"/>
                <a:ea typeface="DejaVu Sans"/>
              </a:rPr>
              <a:t>&lt;number&gt;</a:t>
            </a:fld>
            <a:endParaRPr b="0" lang="en-GB" sz="1800" spc="-1" strike="noStrike">
              <a:solidFill>
                <a:srgbClr val="000000"/>
              </a:solidFill>
              <a:latin typeface="Arial"/>
            </a:endParaRPr>
          </a:p>
        </p:txBody>
      </p:sp>
      <p:sp>
        <p:nvSpPr>
          <p:cNvPr id="97" name="CustomShape 3"/>
          <p:cNvSpPr/>
          <p:nvPr/>
        </p:nvSpPr>
        <p:spPr>
          <a:xfrm>
            <a:off x="912240" y="1268280"/>
            <a:ext cx="9200160" cy="3535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pic>
        <p:nvPicPr>
          <p:cNvPr id="98" name="Picture 19" descr="Logo_TUC_de_RGB"/>
          <p:cNvPicPr/>
          <p:nvPr/>
        </p:nvPicPr>
        <p:blipFill>
          <a:blip r:embed="rId2"/>
          <a:stretch/>
        </p:blipFill>
        <p:spPr>
          <a:xfrm>
            <a:off x="0" y="0"/>
            <a:ext cx="3044160" cy="554040"/>
          </a:xfrm>
          <a:prstGeom prst="rect">
            <a:avLst/>
          </a:prstGeom>
          <a:ln w="0">
            <a:noFill/>
          </a:ln>
        </p:spPr>
      </p:pic>
      <p:pic>
        <p:nvPicPr>
          <p:cNvPr id="99" name="Grafik 2" descr=""/>
          <p:cNvPicPr/>
          <p:nvPr/>
        </p:nvPicPr>
        <p:blipFill>
          <a:blip r:embed="rId3"/>
          <a:stretch/>
        </p:blipFill>
        <p:spPr>
          <a:xfrm>
            <a:off x="7430400" y="134640"/>
            <a:ext cx="3690000" cy="506160"/>
          </a:xfrm>
          <a:prstGeom prst="rect">
            <a:avLst/>
          </a:prstGeom>
          <a:ln w="0">
            <a:noFill/>
          </a:ln>
        </p:spPr>
      </p:pic>
      <p:sp>
        <p:nvSpPr>
          <p:cNvPr id="100" name="CustomShape 4"/>
          <p:cNvSpPr/>
          <p:nvPr/>
        </p:nvSpPr>
        <p:spPr>
          <a:xfrm>
            <a:off x="912240" y="1268280"/>
            <a:ext cx="9200160" cy="3535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101" name="CustomShape 5"/>
          <p:cNvSpPr/>
          <p:nvPr/>
        </p:nvSpPr>
        <p:spPr>
          <a:xfrm>
            <a:off x="11444760" y="0"/>
            <a:ext cx="733320" cy="684216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ffffff"/>
              </a:solidFill>
              <a:latin typeface="Arial"/>
              <a:ea typeface="DejaVu Sans"/>
            </a:endParaRPr>
          </a:p>
        </p:txBody>
      </p:sp>
      <p:sp>
        <p:nvSpPr>
          <p:cNvPr id="102" name="CustomShape 6"/>
          <p:cNvSpPr/>
          <p:nvPr/>
        </p:nvSpPr>
        <p:spPr>
          <a:xfrm>
            <a:off x="0" y="6642720"/>
            <a:ext cx="12176280" cy="21132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0" lang="en-US" sz="800" spc="-1" strike="noStrike">
                <a:solidFill>
                  <a:srgbClr val="a6a6a6"/>
                </a:solidFill>
                <a:latin typeface="DejaVu Sans"/>
                <a:ea typeface="DejaVu Sans"/>
              </a:rPr>
              <a:t>The Limits to Growth – TU Clausthal</a:t>
            </a:r>
            <a:endParaRPr b="0" lang="en-GB" sz="800" spc="-1" strike="noStrike">
              <a:solidFill>
                <a:srgbClr val="000000"/>
              </a:solidFill>
              <a:latin typeface="Arial"/>
            </a:endParaRPr>
          </a:p>
        </p:txBody>
      </p:sp>
      <p:sp>
        <p:nvSpPr>
          <p:cNvPr id="10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r>
              <a:rPr b="0" lang="en-GB" sz="4400" spc="-1" strike="noStrike">
                <a:solidFill>
                  <a:srgbClr val="000000"/>
                </a:solidFill>
                <a:latin typeface="Arial"/>
              </a:rPr>
              <a:t>Click to edit the title text format</a:t>
            </a:r>
            <a:endParaRPr b="0" lang="en-GB" sz="4400" spc="-1" strike="noStrike">
              <a:solidFill>
                <a:srgbClr val="000000"/>
              </a:solidFill>
              <a:latin typeface="Arial"/>
            </a:endParaRPr>
          </a:p>
        </p:txBody>
      </p:sp>
      <p:sp>
        <p:nvSpPr>
          <p:cNvPr id="104"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GB" sz="3200" spc="-1" strike="noStrike">
                <a:solidFill>
                  <a:srgbClr val="000000"/>
                </a:solidFill>
                <a:latin typeface="Arial"/>
              </a:rPr>
              <a:t>Click to edit the outline text format</a:t>
            </a:r>
            <a:endParaRPr b="0" lang="en-GB"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2800" spc="-1" strike="noStrike">
                <a:solidFill>
                  <a:srgbClr val="000000"/>
                </a:solidFill>
                <a:latin typeface="Arial"/>
              </a:rPr>
              <a:t>Second Outline Level</a:t>
            </a:r>
            <a:endParaRPr b="0" lang="en-GB"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2400" spc="-1" strike="noStrike">
                <a:solidFill>
                  <a:srgbClr val="000000"/>
                </a:solidFill>
                <a:latin typeface="Arial"/>
              </a:rPr>
              <a:t>Third Outline Level</a:t>
            </a:r>
            <a:endParaRPr b="0" lang="en-GB"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2000" spc="-1" strike="noStrike">
                <a:solidFill>
                  <a:srgbClr val="000000"/>
                </a:solidFill>
                <a:latin typeface="Arial"/>
              </a:rPr>
              <a:t>Fourth Outline Level</a:t>
            </a:r>
            <a:endParaRPr b="0" lang="en-GB"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2000" spc="-1" strike="noStrike">
                <a:solidFill>
                  <a:srgbClr val="000000"/>
                </a:solidFill>
                <a:latin typeface="Arial"/>
              </a:rPr>
              <a:t>Fifth Outline Level</a:t>
            </a:r>
            <a:endParaRPr b="0" lang="en-GB"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2000" spc="-1" strike="noStrike">
                <a:solidFill>
                  <a:srgbClr val="000000"/>
                </a:solidFill>
                <a:latin typeface="Arial"/>
              </a:rPr>
              <a:t>Sixth Outline Level</a:t>
            </a:r>
            <a:endParaRPr b="0" lang="en-GB"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2000" spc="-1" strike="noStrike">
                <a:solidFill>
                  <a:srgbClr val="000000"/>
                </a:solidFill>
                <a:latin typeface="Arial"/>
              </a:rPr>
              <a:t>Seventh Outline Level</a:t>
            </a:r>
            <a:endParaRPr b="0" lang="en-GB"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61" r:id="rId4"/>
  </p:sldLayoutIdLst>
</p:sldMaster>
</file>

<file path=ppt/slideMasters/slideMaster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05" name="CustomShape 1"/>
          <p:cNvSpPr/>
          <p:nvPr/>
        </p:nvSpPr>
        <p:spPr>
          <a:xfrm>
            <a:off x="11444760" y="0"/>
            <a:ext cx="733320" cy="684216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ffffff"/>
              </a:solidFill>
              <a:latin typeface="Arial"/>
              <a:ea typeface="DejaVu Sans"/>
            </a:endParaRPr>
          </a:p>
        </p:txBody>
      </p:sp>
      <p:sp>
        <p:nvSpPr>
          <p:cNvPr id="106" name="CustomShape 2"/>
          <p:cNvSpPr/>
          <p:nvPr/>
        </p:nvSpPr>
        <p:spPr>
          <a:xfrm>
            <a:off x="11438640" y="6453360"/>
            <a:ext cx="750240" cy="36396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fld id="{8216ABE1-4D57-439D-9717-B5B35205E44E}" type="slidenum">
              <a:rPr b="0" lang="en-US" sz="1800" spc="-1" strike="noStrike">
                <a:solidFill>
                  <a:srgbClr val="808080"/>
                </a:solidFill>
                <a:latin typeface="Arial"/>
                <a:ea typeface="DejaVu Sans"/>
              </a:rPr>
              <a:t>&lt;number&gt;</a:t>
            </a:fld>
            <a:endParaRPr b="0" lang="en-GB" sz="1800" spc="-1" strike="noStrike">
              <a:solidFill>
                <a:srgbClr val="000000"/>
              </a:solidFill>
              <a:latin typeface="Arial"/>
            </a:endParaRPr>
          </a:p>
        </p:txBody>
      </p:sp>
      <p:sp>
        <p:nvSpPr>
          <p:cNvPr id="107" name="CustomShape 3"/>
          <p:cNvSpPr/>
          <p:nvPr/>
        </p:nvSpPr>
        <p:spPr>
          <a:xfrm>
            <a:off x="912240" y="1268280"/>
            <a:ext cx="9200160" cy="3535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pic>
        <p:nvPicPr>
          <p:cNvPr id="108" name="Picture 19" descr="Logo_TUC_de_RGB"/>
          <p:cNvPicPr/>
          <p:nvPr/>
        </p:nvPicPr>
        <p:blipFill>
          <a:blip r:embed="rId2"/>
          <a:stretch/>
        </p:blipFill>
        <p:spPr>
          <a:xfrm>
            <a:off x="0" y="0"/>
            <a:ext cx="3044160" cy="554040"/>
          </a:xfrm>
          <a:prstGeom prst="rect">
            <a:avLst/>
          </a:prstGeom>
          <a:ln w="0">
            <a:noFill/>
          </a:ln>
        </p:spPr>
      </p:pic>
      <p:pic>
        <p:nvPicPr>
          <p:cNvPr id="109" name="Grafik 2" descr=""/>
          <p:cNvPicPr/>
          <p:nvPr/>
        </p:nvPicPr>
        <p:blipFill>
          <a:blip r:embed="rId3"/>
          <a:stretch/>
        </p:blipFill>
        <p:spPr>
          <a:xfrm>
            <a:off x="7430400" y="134640"/>
            <a:ext cx="3690000" cy="506160"/>
          </a:xfrm>
          <a:prstGeom prst="rect">
            <a:avLst/>
          </a:prstGeom>
          <a:ln w="0">
            <a:noFill/>
          </a:ln>
        </p:spPr>
      </p:pic>
      <p:sp>
        <p:nvSpPr>
          <p:cNvPr id="110" name="CustomShape 4"/>
          <p:cNvSpPr/>
          <p:nvPr/>
        </p:nvSpPr>
        <p:spPr>
          <a:xfrm>
            <a:off x="912240" y="1268280"/>
            <a:ext cx="9200160" cy="3535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111" name="CustomShape 5"/>
          <p:cNvSpPr/>
          <p:nvPr/>
        </p:nvSpPr>
        <p:spPr>
          <a:xfrm>
            <a:off x="11444760" y="0"/>
            <a:ext cx="733320" cy="684216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ffffff"/>
              </a:solidFill>
              <a:latin typeface="Arial"/>
              <a:ea typeface="DejaVu Sans"/>
            </a:endParaRPr>
          </a:p>
        </p:txBody>
      </p:sp>
      <p:sp>
        <p:nvSpPr>
          <p:cNvPr id="112" name="CustomShape 6"/>
          <p:cNvSpPr/>
          <p:nvPr/>
        </p:nvSpPr>
        <p:spPr>
          <a:xfrm>
            <a:off x="0" y="6642720"/>
            <a:ext cx="12176280" cy="21132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0" lang="en-US" sz="800" spc="-1" strike="noStrike">
                <a:solidFill>
                  <a:srgbClr val="a6a6a6"/>
                </a:solidFill>
                <a:latin typeface="DejaVu Sans"/>
                <a:ea typeface="DejaVu Sans"/>
              </a:rPr>
              <a:t>The Limits to Growth – TU Clausthal</a:t>
            </a:r>
            <a:endParaRPr b="0" lang="en-GB" sz="800" spc="-1" strike="noStrike">
              <a:solidFill>
                <a:srgbClr val="000000"/>
              </a:solidFill>
              <a:latin typeface="Arial"/>
            </a:endParaRPr>
          </a:p>
        </p:txBody>
      </p:sp>
      <p:sp>
        <p:nvSpPr>
          <p:cNvPr id="113"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en-GB" sz="1800" spc="-1" strike="noStrike">
                <a:solidFill>
                  <a:srgbClr val="000000"/>
                </a:solidFill>
                <a:latin typeface="Arial"/>
              </a:rPr>
              <a:t>Click to edit the title text format</a:t>
            </a:r>
            <a:endParaRPr b="0" lang="en-GB"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63" r:id="rId4"/>
  </p:sldLayoutIdLst>
</p:sldMaster>
</file>

<file path=ppt/slideMasters/slideMaster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16" name="CustomShape 1"/>
          <p:cNvSpPr/>
          <p:nvPr/>
        </p:nvSpPr>
        <p:spPr>
          <a:xfrm>
            <a:off x="11444760" y="0"/>
            <a:ext cx="733320" cy="684216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ffffff"/>
              </a:solidFill>
              <a:latin typeface="Arial"/>
              <a:ea typeface="DejaVu Sans"/>
            </a:endParaRPr>
          </a:p>
        </p:txBody>
      </p:sp>
      <p:sp>
        <p:nvSpPr>
          <p:cNvPr id="117" name="CustomShape 2"/>
          <p:cNvSpPr/>
          <p:nvPr/>
        </p:nvSpPr>
        <p:spPr>
          <a:xfrm>
            <a:off x="11438640" y="6453360"/>
            <a:ext cx="750240" cy="36396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fld id="{AE1247F8-219D-49B1-BEDD-2A697060A1A7}" type="slidenum">
              <a:rPr b="0" lang="en-US" sz="1800" spc="-1" strike="noStrike">
                <a:solidFill>
                  <a:srgbClr val="808080"/>
                </a:solidFill>
                <a:latin typeface="Arial"/>
                <a:ea typeface="DejaVu Sans"/>
              </a:rPr>
              <a:t>&lt;number&gt;</a:t>
            </a:fld>
            <a:endParaRPr b="0" lang="en-GB" sz="1800" spc="-1" strike="noStrike">
              <a:solidFill>
                <a:srgbClr val="000000"/>
              </a:solidFill>
              <a:latin typeface="Arial"/>
            </a:endParaRPr>
          </a:p>
        </p:txBody>
      </p:sp>
      <p:sp>
        <p:nvSpPr>
          <p:cNvPr id="118" name="CustomShape 3"/>
          <p:cNvSpPr/>
          <p:nvPr/>
        </p:nvSpPr>
        <p:spPr>
          <a:xfrm>
            <a:off x="912240" y="1268280"/>
            <a:ext cx="9200160" cy="3535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pic>
        <p:nvPicPr>
          <p:cNvPr id="119" name="Picture 19" descr="Logo_TUC_de_RGB"/>
          <p:cNvPicPr/>
          <p:nvPr/>
        </p:nvPicPr>
        <p:blipFill>
          <a:blip r:embed="rId2"/>
          <a:stretch/>
        </p:blipFill>
        <p:spPr>
          <a:xfrm>
            <a:off x="0" y="0"/>
            <a:ext cx="3044160" cy="554040"/>
          </a:xfrm>
          <a:prstGeom prst="rect">
            <a:avLst/>
          </a:prstGeom>
          <a:ln w="0">
            <a:noFill/>
          </a:ln>
        </p:spPr>
      </p:pic>
      <p:pic>
        <p:nvPicPr>
          <p:cNvPr id="120" name="Grafik 2" descr=""/>
          <p:cNvPicPr/>
          <p:nvPr/>
        </p:nvPicPr>
        <p:blipFill>
          <a:blip r:embed="rId3"/>
          <a:stretch/>
        </p:blipFill>
        <p:spPr>
          <a:xfrm>
            <a:off x="7430400" y="134640"/>
            <a:ext cx="3690000" cy="506160"/>
          </a:xfrm>
          <a:prstGeom prst="rect">
            <a:avLst/>
          </a:prstGeom>
          <a:ln w="0">
            <a:noFill/>
          </a:ln>
        </p:spPr>
      </p:pic>
      <p:sp>
        <p:nvSpPr>
          <p:cNvPr id="121" name="CustomShape 4"/>
          <p:cNvSpPr/>
          <p:nvPr/>
        </p:nvSpPr>
        <p:spPr>
          <a:xfrm>
            <a:off x="912240" y="1268280"/>
            <a:ext cx="9200160" cy="3535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122" name="CustomShape 5"/>
          <p:cNvSpPr/>
          <p:nvPr/>
        </p:nvSpPr>
        <p:spPr>
          <a:xfrm>
            <a:off x="11444760" y="0"/>
            <a:ext cx="733320" cy="684216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ffffff"/>
              </a:solidFill>
              <a:latin typeface="Arial"/>
              <a:ea typeface="DejaVu Sans"/>
            </a:endParaRPr>
          </a:p>
        </p:txBody>
      </p:sp>
      <p:sp>
        <p:nvSpPr>
          <p:cNvPr id="123" name="CustomShape 6"/>
          <p:cNvSpPr/>
          <p:nvPr/>
        </p:nvSpPr>
        <p:spPr>
          <a:xfrm>
            <a:off x="0" y="6642720"/>
            <a:ext cx="12176280" cy="21132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0" lang="en-US" sz="800" spc="-1" strike="noStrike">
                <a:solidFill>
                  <a:srgbClr val="a6a6a6"/>
                </a:solidFill>
                <a:latin typeface="DejaVu Sans"/>
                <a:ea typeface="DejaVu Sans"/>
              </a:rPr>
              <a:t>The Limits to Growth – TU Clausthal</a:t>
            </a:r>
            <a:endParaRPr b="0" lang="en-GB" sz="800" spc="-1" strike="noStrike">
              <a:solidFill>
                <a:srgbClr val="000000"/>
              </a:solidFill>
              <a:latin typeface="Arial"/>
            </a:endParaRPr>
          </a:p>
        </p:txBody>
      </p:sp>
      <p:sp>
        <p:nvSpPr>
          <p:cNvPr id="124"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en-GB" sz="1800" spc="-1" strike="noStrike">
                <a:solidFill>
                  <a:srgbClr val="000000"/>
                </a:solidFill>
                <a:latin typeface="Arial"/>
              </a:rPr>
              <a:t>Click to edit the title text format</a:t>
            </a:r>
            <a:endParaRPr b="0" lang="en-GB" sz="1800" spc="-1" strike="noStrike">
              <a:solidFill>
                <a:srgbClr val="000000"/>
              </a:solidFill>
              <a:latin typeface="Arial"/>
            </a:endParaRPr>
          </a:p>
        </p:txBody>
      </p:sp>
      <p:sp>
        <p:nvSpPr>
          <p:cNvPr id="125" name="PlaceHolder 2"/>
          <p:cNvSpPr>
            <a:spLocks noGrp="1"/>
          </p:cNvSpPr>
          <p:nvPr>
            <p:ph type="body"/>
          </p:nvPr>
        </p:nvSpPr>
        <p:spPr>
          <a:xfrm>
            <a:off x="609480" y="1604520"/>
            <a:ext cx="10972080" cy="39769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65" r:id="rId4"/>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7.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19.xml"/>
</Relationships>
</file>

<file path=ppt/slides/_rels/slide11.xml.rels><?xml version="1.0" encoding="UTF-8"?>
<Relationships xmlns="http://schemas.openxmlformats.org/package/2006/relationships"><Relationship Id="rId1" Type="http://schemas.openxmlformats.org/officeDocument/2006/relationships/slideLayout" Target="../slideLayouts/slideLayout19.xml"/>
</Relationships>
</file>

<file path=ppt/slides/_rels/slide12.xml.rels><?xml version="1.0" encoding="UTF-8"?>
<Relationships xmlns="http://schemas.openxmlformats.org/package/2006/relationships"><Relationship Id="rId1" Type="http://schemas.openxmlformats.org/officeDocument/2006/relationships/slideLayout" Target="../slideLayouts/slideLayout19.xml"/>
</Relationships>
</file>

<file path=ppt/slides/_rels/slide13.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hyperlink" Target="https://creativecommons.org/licenses/by-sa/4.0/" TargetMode="External"/><Relationship Id="rId3" Type="http://schemas.openxmlformats.org/officeDocument/2006/relationships/slideLayout" Target="../slideLayouts/slideLayout19.xml"/>
</Relationships>
</file>

<file path=ppt/slides/_rels/slide14.xml.rels><?xml version="1.0" encoding="UTF-8"?>
<Relationships xmlns="http://schemas.openxmlformats.org/package/2006/relationships"><Relationship Id="rId1" Type="http://schemas.openxmlformats.org/officeDocument/2006/relationships/slideLayout" Target="../slideLayouts/slideLayout19.xml"/>
</Relationships>
</file>

<file path=ppt/slides/_rels/slide15.xml.rels><?xml version="1.0" encoding="UTF-8"?>
<Relationships xmlns="http://schemas.openxmlformats.org/package/2006/relationships"><Relationship Id="rId1" Type="http://schemas.openxmlformats.org/officeDocument/2006/relationships/slideLayout" Target="../slideLayouts/slideLayout19.xml"/>
</Relationships>
</file>

<file path=ppt/slides/_rels/slide16.xml.rels><?xml version="1.0" encoding="UTF-8"?>
<Relationships xmlns="http://schemas.openxmlformats.org/package/2006/relationships"><Relationship Id="rId1" Type="http://schemas.openxmlformats.org/officeDocument/2006/relationships/slideLayout" Target="../slideLayouts/slideLayout19.xml"/>
</Relationships>
</file>

<file path=ppt/slides/_rels/slide17.xml.rels><?xml version="1.0" encoding="UTF-8"?>
<Relationships xmlns="http://schemas.openxmlformats.org/package/2006/relationships"><Relationship Id="rId1" Type="http://schemas.openxmlformats.org/officeDocument/2006/relationships/image" Target="../media/image5.jpeg"/><Relationship Id="rId2" Type="http://schemas.openxmlformats.org/officeDocument/2006/relationships/slideLayout" Target="../slideLayouts/slideLayout19.xml"/>
</Relationships>
</file>

<file path=ppt/slides/_rels/slide18.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hyperlink" Target="https://creativecommons.org/licenses/by-sa/4.0/" TargetMode="External"/><Relationship Id="rId3" Type="http://schemas.openxmlformats.org/officeDocument/2006/relationships/slideLayout" Target="../slideLayouts/slideLayout19.xml"/>
</Relationships>
</file>

<file path=ppt/slides/_rels/slide19.xml.rels><?xml version="1.0" encoding="UTF-8"?>
<Relationships xmlns="http://schemas.openxmlformats.org/package/2006/relationships"><Relationship Id="rId1" Type="http://schemas.openxmlformats.org/officeDocument/2006/relationships/slideLayout" Target="../slideLayouts/slideLayout19.xml"/>
</Relationships>
</file>

<file path=ppt/slides/_rels/slide2.xml.rels><?xml version="1.0" encoding="UTF-8"?>
<Relationships xmlns="http://schemas.openxmlformats.org/package/2006/relationships"><Relationship Id="rId1" Type="http://schemas.openxmlformats.org/officeDocument/2006/relationships/hyperlink" Target="https://creativecommons.org/licenses/by-sa/4.0/" TargetMode="External"/><Relationship Id="rId2" Type="http://schemas.openxmlformats.org/officeDocument/2006/relationships/hyperlink" Target="https://github.com/ETCE-LAB/teaching-material/tree/master/The-Limits-to-Growth" TargetMode="External"/><Relationship Id="rId3" Type="http://schemas.openxmlformats.org/officeDocument/2006/relationships/slideLayout" Target="../slideLayouts/slideLayout19.xml"/>
</Relationships>
</file>

<file path=ppt/slides/_rels/slide20.xml.rels><?xml version="1.0" encoding="UTF-8"?>
<Relationships xmlns="http://schemas.openxmlformats.org/package/2006/relationships"><Relationship Id="rId1" Type="http://schemas.openxmlformats.org/officeDocument/2006/relationships/slideLayout" Target="../slideLayouts/slideLayout19.xml"/>
</Relationships>
</file>

<file path=ppt/slides/_rels/slide21.xml.rels><?xml version="1.0" encoding="UTF-8"?>
<Relationships xmlns="http://schemas.openxmlformats.org/package/2006/relationships"><Relationship Id="rId1" Type="http://schemas.openxmlformats.org/officeDocument/2006/relationships/hyperlink" Target="https://creativecommons.org/licenses/by-sa/4.0/" TargetMode="External"/><Relationship Id="rId2" Type="http://schemas.openxmlformats.org/officeDocument/2006/relationships/image" Target="../media/image7.png"/><Relationship Id="rId3" Type="http://schemas.openxmlformats.org/officeDocument/2006/relationships/slideLayout" Target="../slideLayouts/slideLayout19.xml"/>
</Relationships>
</file>

<file path=ppt/slides/_rels/slide22.xml.rels><?xml version="1.0" encoding="UTF-8"?>
<Relationships xmlns="http://schemas.openxmlformats.org/package/2006/relationships"><Relationship Id="rId1" Type="http://schemas.openxmlformats.org/officeDocument/2006/relationships/hyperlink" Target="https://creativecommons.org/licenses/by-sa/4.0/" TargetMode="External"/><Relationship Id="rId2" Type="http://schemas.openxmlformats.org/officeDocument/2006/relationships/image" Target="../media/image8.png"/><Relationship Id="rId3" Type="http://schemas.openxmlformats.org/officeDocument/2006/relationships/slideLayout" Target="../slideLayouts/slideLayout19.xml"/>
</Relationships>
</file>

<file path=ppt/slides/_rels/slide23.xml.rels><?xml version="1.0" encoding="UTF-8"?>
<Relationships xmlns="http://schemas.openxmlformats.org/package/2006/relationships"><Relationship Id="rId1" Type="http://schemas.openxmlformats.org/officeDocument/2006/relationships/hyperlink" Target="https://creativecommons.org/licenses/by-sa/3.0/" TargetMode="External"/><Relationship Id="rId2" Type="http://schemas.openxmlformats.org/officeDocument/2006/relationships/image" Target="../media/image9.png"/><Relationship Id="rId3" Type="http://schemas.openxmlformats.org/officeDocument/2006/relationships/slideLayout" Target="../slideLayouts/slideLayout19.xml"/>
</Relationships>
</file>

<file path=ppt/slides/_rels/slide24.xml.rels><?xml version="1.0" encoding="UTF-8"?>
<Relationships xmlns="http://schemas.openxmlformats.org/package/2006/relationships"><Relationship Id="rId1" Type="http://schemas.openxmlformats.org/officeDocument/2006/relationships/slideLayout" Target="../slideLayouts/slideLayout19.xml"/>
</Relationships>
</file>

<file path=ppt/slides/_rels/slide25.xml.rels><?xml version="1.0" encoding="UTF-8"?>
<Relationships xmlns="http://schemas.openxmlformats.org/package/2006/relationships"><Relationship Id="rId1" Type="http://schemas.openxmlformats.org/officeDocument/2006/relationships/image" Target="../media/image10.jpeg"/><Relationship Id="rId2" Type="http://schemas.openxmlformats.org/officeDocument/2006/relationships/slideLayout" Target="../slideLayouts/slideLayout19.xml"/>
</Relationships>
</file>

<file path=ppt/slides/_rels/slide26.xml.rels><?xml version="1.0" encoding="UTF-8"?>
<Relationships xmlns="http://schemas.openxmlformats.org/package/2006/relationships"><Relationship Id="rId1" Type="http://schemas.openxmlformats.org/officeDocument/2006/relationships/slideLayout" Target="../slideLayouts/slideLayout19.xml"/>
</Relationships>
</file>

<file path=ppt/slides/_rels/slide27.xml.rels><?xml version="1.0" encoding="UTF-8"?>
<Relationships xmlns="http://schemas.openxmlformats.org/package/2006/relationships"><Relationship Id="rId1" Type="http://schemas.openxmlformats.org/officeDocument/2006/relationships/slideLayout" Target="../slideLayouts/slideLayout19.xml"/>
</Relationships>
</file>

<file path=ppt/slides/_rels/slide28.xml.rels><?xml version="1.0" encoding="UTF-8"?>
<Relationships xmlns="http://schemas.openxmlformats.org/package/2006/relationships"><Relationship Id="rId1" Type="http://schemas.openxmlformats.org/officeDocument/2006/relationships/slideLayout" Target="../slideLayouts/slideLayout19.xml"/>
</Relationships>
</file>

<file path=ppt/slides/_rels/slide29.xml.rels><?xml version="1.0" encoding="UTF-8"?>
<Relationships xmlns="http://schemas.openxmlformats.org/package/2006/relationships"><Relationship Id="rId1" Type="http://schemas.openxmlformats.org/officeDocument/2006/relationships/slideLayout" Target="../slideLayouts/slideLayout19.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19.xml"/>
</Relationships>
</file>

<file path=ppt/slides/_rels/slide30.xml.rels><?xml version="1.0" encoding="UTF-8"?>
<Relationships xmlns="http://schemas.openxmlformats.org/package/2006/relationships"><Relationship Id="rId1" Type="http://schemas.openxmlformats.org/officeDocument/2006/relationships/slideLayout" Target="../slideLayouts/slideLayout19.xml"/>
</Relationships>
</file>

<file path=ppt/slides/_rels/slide31.xml.rels><?xml version="1.0" encoding="UTF-8"?>
<Relationships xmlns="http://schemas.openxmlformats.org/package/2006/relationships"><Relationship Id="rId1" Type="http://schemas.openxmlformats.org/officeDocument/2006/relationships/slideLayout" Target="../slideLayouts/slideLayout19.xml"/>
</Relationships>
</file>

<file path=ppt/slides/_rels/slide32.xml.rels><?xml version="1.0" encoding="UTF-8"?>
<Relationships xmlns="http://schemas.openxmlformats.org/package/2006/relationships"><Relationship Id="rId1" Type="http://schemas.openxmlformats.org/officeDocument/2006/relationships/slideLayout" Target="../slideLayouts/slideLayout19.xml"/>
</Relationships>
</file>

<file path=ppt/slides/_rels/slide33.xml.rels><?xml version="1.0" encoding="UTF-8"?>
<Relationships xmlns="http://schemas.openxmlformats.org/package/2006/relationships"><Relationship Id="rId1" Type="http://schemas.openxmlformats.org/officeDocument/2006/relationships/slideLayout" Target="../slideLayouts/slideLayout19.xml"/>
</Relationships>
</file>

<file path=ppt/slides/_rels/slide34.xml.rels><?xml version="1.0" encoding="UTF-8"?>
<Relationships xmlns="http://schemas.openxmlformats.org/package/2006/relationships"><Relationship Id="rId1" Type="http://schemas.openxmlformats.org/officeDocument/2006/relationships/slideLayout" Target="../slideLayouts/slideLayout19.xml"/>
</Relationships>
</file>

<file path=ppt/slides/_rels/slide35.xml.rels><?xml version="1.0" encoding="UTF-8"?>
<Relationships xmlns="http://schemas.openxmlformats.org/package/2006/relationships"><Relationship Id="rId1" Type="http://schemas.openxmlformats.org/officeDocument/2006/relationships/slideLayout" Target="../slideLayouts/slideLayout19.xml"/>
</Relationships>
</file>

<file path=ppt/slides/_rels/slide36.xml.rels><?xml version="1.0" encoding="UTF-8"?>
<Relationships xmlns="http://schemas.openxmlformats.org/package/2006/relationships"><Relationship Id="rId1" Type="http://schemas.openxmlformats.org/officeDocument/2006/relationships/slideLayout" Target="../slideLayouts/slideLayout19.xml"/>
</Relationships>
</file>

<file path=ppt/slides/_rels/slide37.xml.rels><?xml version="1.0" encoding="UTF-8"?>
<Relationships xmlns="http://schemas.openxmlformats.org/package/2006/relationships"><Relationship Id="rId1" Type="http://schemas.openxmlformats.org/officeDocument/2006/relationships/slideLayout" Target="../slideLayouts/slideLayout19.xml"/>
</Relationships>
</file>

<file path=ppt/slides/_rels/slide38.xml.rels><?xml version="1.0" encoding="UTF-8"?>
<Relationships xmlns="http://schemas.openxmlformats.org/package/2006/relationships"><Relationship Id="rId1" Type="http://schemas.openxmlformats.org/officeDocument/2006/relationships/hyperlink" Target="https://blogs.microsoft.com/blog/2020/01/16/microsoft-will-be-carbon-negative-by-2030/" TargetMode="External"/><Relationship Id="rId2" Type="http://schemas.openxmlformats.org/officeDocument/2006/relationships/slideLayout" Target="../slideLayouts/slideLayout19.xml"/>
</Relationships>
</file>

<file path=ppt/slides/_rels/slide39.xml.rels><?xml version="1.0" encoding="UTF-8"?>
<Relationships xmlns="http://schemas.openxmlformats.org/package/2006/relationships"><Relationship Id="rId1" Type="http://schemas.openxmlformats.org/officeDocument/2006/relationships/hyperlink" Target="https://www.apple.com/newsroom/2020/07/apple-commits-to-be-100-percent-carbon-neutral-for-its-supply-chain-and-products-by-2030/" TargetMode="External"/><Relationship Id="rId2" Type="http://schemas.openxmlformats.org/officeDocument/2006/relationships/slideLayout" Target="../slideLayouts/slideLayout19.xml"/>
</Relationships>
</file>

<file path=ppt/slides/_rels/slide4.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9.xml"/>
</Relationships>
</file>

<file path=ppt/slides/_rels/slide40.xml.rels><?xml version="1.0" encoding="UTF-8"?>
<Relationships xmlns="http://schemas.openxmlformats.org/package/2006/relationships"><Relationship Id="rId1" Type="http://schemas.openxmlformats.org/officeDocument/2006/relationships/hyperlink" Target="https://www.polestar.com/uk/news/striving-for-zero-the-2030-climate-neutral-car-plan/" TargetMode="External"/><Relationship Id="rId2" Type="http://schemas.openxmlformats.org/officeDocument/2006/relationships/slideLayout" Target="../slideLayouts/slideLayout19.xml"/>
</Relationships>
</file>

<file path=ppt/slides/_rels/slide41.xml.rels><?xml version="1.0" encoding="UTF-8"?>
<Relationships xmlns="http://schemas.openxmlformats.org/package/2006/relationships"><Relationship Id="rId1" Type="http://schemas.openxmlformats.org/officeDocument/2006/relationships/hyperlink" Target="https://www.polestar.com/uk/news/striving-for-zero-the-2030-climate-neutral-car-plan/" TargetMode="External"/><Relationship Id="rId2" Type="http://schemas.openxmlformats.org/officeDocument/2006/relationships/slideLayout" Target="../slideLayouts/slideLayout19.xml"/>
</Relationships>
</file>

<file path=ppt/slides/_rels/slide42.xml.rels><?xml version="1.0" encoding="UTF-8"?>
<Relationships xmlns="http://schemas.openxmlformats.org/package/2006/relationships"><Relationship Id="rId1" Type="http://schemas.openxmlformats.org/officeDocument/2006/relationships/slideLayout" Target="../slideLayouts/slideLayout19.xml"/>
</Relationships>
</file>

<file path=ppt/slides/_rels/slide43.xml.rels><?xml version="1.0" encoding="UTF-8"?>
<Relationships xmlns="http://schemas.openxmlformats.org/package/2006/relationships"><Relationship Id="rId1" Type="http://schemas.openxmlformats.org/officeDocument/2006/relationships/hyperlink" Target="https://www.ifixit.com/tablet-repairability" TargetMode="External"/><Relationship Id="rId2" Type="http://schemas.openxmlformats.org/officeDocument/2006/relationships/slideLayout" Target="../slideLayouts/slideLayout19.xml"/>
</Relationships>
</file>

<file path=ppt/slides/_rels/slide44.xml.rels><?xml version="1.0" encoding="UTF-8"?>
<Relationships xmlns="http://schemas.openxmlformats.org/package/2006/relationships"><Relationship Id="rId1" Type="http://schemas.openxmlformats.org/officeDocument/2006/relationships/slideLayout" Target="../slideLayouts/slideLayout19.xml"/>
</Relationships>
</file>

<file path=ppt/slides/_rels/slide45.xml.rels><?xml version="1.0" encoding="UTF-8"?>
<Relationships xmlns="http://schemas.openxmlformats.org/package/2006/relationships"><Relationship Id="rId1" Type="http://schemas.openxmlformats.org/officeDocument/2006/relationships/image" Target="../media/image11.jpeg"/><Relationship Id="rId2" Type="http://schemas.openxmlformats.org/officeDocument/2006/relationships/slideLayout" Target="../slideLayouts/slideLayout19.xml"/>
</Relationships>
</file>

<file path=ppt/slides/_rels/slide46.xml.rels><?xml version="1.0" encoding="UTF-8"?>
<Relationships xmlns="http://schemas.openxmlformats.org/package/2006/relationships"><Relationship Id="rId1" Type="http://schemas.openxmlformats.org/officeDocument/2006/relationships/slideLayout" Target="../slideLayouts/slideLayout19.xml"/>
</Relationships>
</file>

<file path=ppt/slides/_rels/slide47.xml.rels><?xml version="1.0" encoding="UTF-8"?>
<Relationships xmlns="http://schemas.openxmlformats.org/package/2006/relationships"><Relationship Id="rId1" Type="http://schemas.openxmlformats.org/officeDocument/2006/relationships/slideLayout" Target="../slideLayouts/slideLayout19.xml"/>
</Relationships>
</file>

<file path=ppt/slides/_rels/slide48.xml.rels><?xml version="1.0" encoding="UTF-8"?>
<Relationships xmlns="http://schemas.openxmlformats.org/package/2006/relationships"><Relationship Id="rId1" Type="http://schemas.openxmlformats.org/officeDocument/2006/relationships/hyperlink" Target="https://creativecommons.org/licenses/by-sa/4.0/" TargetMode="External"/><Relationship Id="rId2" Type="http://schemas.openxmlformats.org/officeDocument/2006/relationships/image" Target="../media/image12.png"/><Relationship Id="rId3" Type="http://schemas.openxmlformats.org/officeDocument/2006/relationships/slideLayout" Target="../slideLayouts/slideLayout19.xml"/>
</Relationships>
</file>

<file path=ppt/slides/_rels/slide49.xml.rels><?xml version="1.0" encoding="UTF-8"?>
<Relationships xmlns="http://schemas.openxmlformats.org/package/2006/relationships"><Relationship Id="rId1" Type="http://schemas.openxmlformats.org/officeDocument/2006/relationships/hyperlink" Target="https://www.umweltbundesamt.de/sites/default/files/medien/2666/bilder/dateien/karte_klimaanaloge_zwei_je_klimaraumtyp_1.png" TargetMode="External"/><Relationship Id="rId2" Type="http://schemas.openxmlformats.org/officeDocument/2006/relationships/slideLayout" Target="../slideLayouts/slideLayout19.xml"/>
</Relationships>
</file>

<file path=ppt/slides/_rels/slide5.xml.rels><?xml version="1.0" encoding="UTF-8"?>
<Relationships xmlns="http://schemas.openxmlformats.org/package/2006/relationships"><Relationship Id="rId1" Type="http://schemas.openxmlformats.org/officeDocument/2006/relationships/hyperlink" Target="https://www.youtube.com/watch?v=B5ijPk5_8pM" TargetMode="External"/><Relationship Id="rId2" Type="http://schemas.openxmlformats.org/officeDocument/2006/relationships/slideLayout" Target="../slideLayouts/slideLayout19.xml"/>
</Relationships>
</file>

<file path=ppt/slides/_rels/slide50.xml.rels><?xml version="1.0" encoding="UTF-8"?>
<Relationships xmlns="http://schemas.openxmlformats.org/package/2006/relationships"><Relationship Id="rId1" Type="http://schemas.openxmlformats.org/officeDocument/2006/relationships/hyperlink" Target="https://creativecommons.org/licenses/by-sa/4.0/" TargetMode="External"/><Relationship Id="rId2" Type="http://schemas.openxmlformats.org/officeDocument/2006/relationships/image" Target="../media/image13.png"/><Relationship Id="rId3" Type="http://schemas.openxmlformats.org/officeDocument/2006/relationships/slideLayout" Target="../slideLayouts/slideLayout19.xml"/>
</Relationships>
</file>

<file path=ppt/slides/_rels/slide51.xml.rels><?xml version="1.0" encoding="UTF-8"?>
<Relationships xmlns="http://schemas.openxmlformats.org/package/2006/relationships"><Relationship Id="rId1" Type="http://schemas.openxmlformats.org/officeDocument/2006/relationships/image" Target="../media/image14.jpeg"/><Relationship Id="rId2" Type="http://schemas.openxmlformats.org/officeDocument/2006/relationships/hyperlink" Target="https://creativecommons.org/licenses/by-nc/2.0/" TargetMode="External"/><Relationship Id="rId3" Type="http://schemas.openxmlformats.org/officeDocument/2006/relationships/slideLayout" Target="../slideLayouts/slideLayout19.xml"/>
</Relationships>
</file>

<file path=ppt/slides/_rels/slide52.xml.rels><?xml version="1.0" encoding="UTF-8"?>
<Relationships xmlns="http://schemas.openxmlformats.org/package/2006/relationships"><Relationship Id="rId1" Type="http://schemas.openxmlformats.org/officeDocument/2006/relationships/slideLayout" Target="../slideLayouts/slideLayout19.xml"/>
</Relationships>
</file>

<file path=ppt/slides/_rels/slide53.xml.rels><?xml version="1.0" encoding="UTF-8"?>
<Relationships xmlns="http://schemas.openxmlformats.org/package/2006/relationships"><Relationship Id="rId1" Type="http://schemas.openxmlformats.org/officeDocument/2006/relationships/slideLayout" Target="../slideLayouts/slideLayout19.xml"/>
</Relationships>
</file>

<file path=ppt/slides/_rels/slide54.xml.rels><?xml version="1.0" encoding="UTF-8"?>
<Relationships xmlns="http://schemas.openxmlformats.org/package/2006/relationships"><Relationship Id="rId1" Type="http://schemas.openxmlformats.org/officeDocument/2006/relationships/slideLayout" Target="../slideLayouts/slideLayout19.xml"/>
</Relationships>
</file>

<file path=ppt/slides/_rels/slide55.xml.rels><?xml version="1.0" encoding="UTF-8"?>
<Relationships xmlns="http://schemas.openxmlformats.org/package/2006/relationships"><Relationship Id="rId1" Type="http://schemas.openxmlformats.org/officeDocument/2006/relationships/slideLayout" Target="../slideLayouts/slideLayout19.xml"/>
</Relationships>
</file>

<file path=ppt/slides/_rels/slide56.xml.rels><?xml version="1.0" encoding="UTF-8"?>
<Relationships xmlns="http://schemas.openxmlformats.org/package/2006/relationships"><Relationship Id="rId1" Type="http://schemas.openxmlformats.org/officeDocument/2006/relationships/slideLayout" Target="../slideLayouts/slideLayout19.xml"/>
</Relationships>
</file>

<file path=ppt/slides/_rels/slide57.xml.rels><?xml version="1.0" encoding="UTF-8"?>
<Relationships xmlns="http://schemas.openxmlformats.org/package/2006/relationships"><Relationship Id="rId1" Type="http://schemas.openxmlformats.org/officeDocument/2006/relationships/slideLayout" Target="../slideLayouts/slideLayout19.xml"/>
</Relationships>
</file>

<file path=ppt/slides/_rels/slide58.xml.rels><?xml version="1.0" encoding="UTF-8"?>
<Relationships xmlns="http://schemas.openxmlformats.org/package/2006/relationships"><Relationship Id="rId1" Type="http://schemas.openxmlformats.org/officeDocument/2006/relationships/slideLayout" Target="../slideLayouts/slideLayout19.xml"/>
</Relationships>
</file>

<file path=ppt/slides/_rels/slide59.xml.rels><?xml version="1.0" encoding="UTF-8"?>
<Relationships xmlns="http://schemas.openxmlformats.org/package/2006/relationships"><Relationship Id="rId1" Type="http://schemas.openxmlformats.org/officeDocument/2006/relationships/slideLayout" Target="../slideLayouts/slideLayout19.xml"/>
</Relationships>
</file>

<file path=ppt/slides/_rels/slide6.xml.rels><?xml version="1.0" encoding="UTF-8"?>
<Relationships xmlns="http://schemas.openxmlformats.org/package/2006/relationships"><Relationship Id="rId1" Type="http://schemas.openxmlformats.org/officeDocument/2006/relationships/hyperlink" Target="https://www.youtube.com/watch?v=B5ijPk5_8pM" TargetMode="External"/><Relationship Id="rId2" Type="http://schemas.openxmlformats.org/officeDocument/2006/relationships/slideLayout" Target="../slideLayouts/slideLayout19.xml"/>
</Relationships>
</file>

<file path=ppt/slides/_rels/slide60.xml.rels><?xml version="1.0" encoding="UTF-8"?>
<Relationships xmlns="http://schemas.openxmlformats.org/package/2006/relationships"><Relationship Id="rId1" Type="http://schemas.openxmlformats.org/officeDocument/2006/relationships/slideLayout" Target="../slideLayouts/slideLayout19.xml"/>
</Relationships>
</file>

<file path=ppt/slides/_rels/slide61.xml.rels><?xml version="1.0" encoding="UTF-8"?>
<Relationships xmlns="http://schemas.openxmlformats.org/package/2006/relationships"><Relationship Id="rId1" Type="http://schemas.openxmlformats.org/officeDocument/2006/relationships/slideLayout" Target="../slideLayouts/slideLayout19.xml"/>
</Relationships>
</file>

<file path=ppt/slides/_rels/slide62.xml.rels><?xml version="1.0" encoding="UTF-8"?>
<Relationships xmlns="http://schemas.openxmlformats.org/package/2006/relationships"><Relationship Id="rId1" Type="http://schemas.openxmlformats.org/officeDocument/2006/relationships/slideLayout" Target="../slideLayouts/slideLayout19.xml"/>
</Relationships>
</file>

<file path=ppt/slides/_rels/slide63.xml.rels><?xml version="1.0" encoding="UTF-8"?>
<Relationships xmlns="http://schemas.openxmlformats.org/package/2006/relationships"><Relationship Id="rId1" Type="http://schemas.openxmlformats.org/officeDocument/2006/relationships/slideLayout" Target="../slideLayouts/slideLayout19.xml"/>
</Relationships>
</file>

<file path=ppt/slides/_rels/slide64.xml.rels><?xml version="1.0" encoding="UTF-8"?>
<Relationships xmlns="http://schemas.openxmlformats.org/package/2006/relationships"><Relationship Id="rId1" Type="http://schemas.openxmlformats.org/officeDocument/2006/relationships/slideLayout" Target="../slideLayouts/slideLayout19.xml"/>
</Relationships>
</file>

<file path=ppt/slides/_rels/slide65.xml.rels><?xml version="1.0" encoding="UTF-8"?>
<Relationships xmlns="http://schemas.openxmlformats.org/package/2006/relationships"><Relationship Id="rId1" Type="http://schemas.openxmlformats.org/officeDocument/2006/relationships/slideLayout" Target="../slideLayouts/slideLayout19.xml"/>
</Relationships>
</file>

<file path=ppt/slides/_rels/slide66.xml.rels><?xml version="1.0" encoding="UTF-8"?>
<Relationships xmlns="http://schemas.openxmlformats.org/package/2006/relationships"><Relationship Id="rId1" Type="http://schemas.openxmlformats.org/officeDocument/2006/relationships/slideLayout" Target="../slideLayouts/slideLayout19.xml"/>
</Relationships>
</file>

<file path=ppt/slides/_rels/slide67.xml.rels><?xml version="1.0" encoding="UTF-8"?>
<Relationships xmlns="http://schemas.openxmlformats.org/package/2006/relationships"><Relationship Id="rId1" Type="http://schemas.openxmlformats.org/officeDocument/2006/relationships/slideLayout" Target="../slideLayouts/slideLayout19.xml"/>
</Relationships>
</file>

<file path=ppt/slides/_rels/slide68.xml.rels><?xml version="1.0" encoding="UTF-8"?>
<Relationships xmlns="http://schemas.openxmlformats.org/package/2006/relationships"><Relationship Id="rId1" Type="http://schemas.openxmlformats.org/officeDocument/2006/relationships/slideLayout" Target="../slideLayouts/slideLayout19.xml"/>
</Relationships>
</file>

<file path=ppt/slides/_rels/slide69.xml.rels><?xml version="1.0" encoding="UTF-8"?>
<Relationships xmlns="http://schemas.openxmlformats.org/package/2006/relationships"><Relationship Id="rId1" Type="http://schemas.openxmlformats.org/officeDocument/2006/relationships/slideLayout" Target="../slideLayouts/slideLayout19.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19.xml"/>
</Relationships>
</file>

<file path=ppt/slides/_rels/slide70.xml.rels><?xml version="1.0" encoding="UTF-8"?>
<Relationships xmlns="http://schemas.openxmlformats.org/package/2006/relationships"><Relationship Id="rId1" Type="http://schemas.openxmlformats.org/officeDocument/2006/relationships/slideLayout" Target="../slideLayouts/slideLayout19.xml"/>
</Relationships>
</file>

<file path=ppt/slides/_rels/slide71.xml.rels><?xml version="1.0" encoding="UTF-8"?>
<Relationships xmlns="http://schemas.openxmlformats.org/package/2006/relationships"><Relationship Id="rId1" Type="http://schemas.openxmlformats.org/officeDocument/2006/relationships/slideLayout" Target="../slideLayouts/slideLayout19.xml"/>
</Relationships>
</file>

<file path=ppt/slides/_rels/slide72.xml.rels><?xml version="1.0" encoding="UTF-8"?>
<Relationships xmlns="http://schemas.openxmlformats.org/package/2006/relationships"><Relationship Id="rId1" Type="http://schemas.openxmlformats.org/officeDocument/2006/relationships/slideLayout" Target="../slideLayouts/slideLayout19.xml"/>
</Relationships>
</file>

<file path=ppt/slides/_rels/slide73.xml.rels><?xml version="1.0" encoding="UTF-8"?>
<Relationships xmlns="http://schemas.openxmlformats.org/package/2006/relationships"><Relationship Id="rId1" Type="http://schemas.openxmlformats.org/officeDocument/2006/relationships/hyperlink" Target="https://www.ipcc.ch/report/ar6/wg2/" TargetMode="External"/><Relationship Id="rId2" Type="http://schemas.openxmlformats.org/officeDocument/2006/relationships/hyperlink" Target="https://www.geo.fu-berlin.de/en/v/iwm-network/learning_content/environmental-background/basics_climategeography/index.html" TargetMode="External"/><Relationship Id="rId3" Type="http://schemas.openxmlformats.org/officeDocument/2006/relationships/hyperlink" Target="https://www.nasa.gov/mission_pages/noaa-n/climate/climate_weather.html" TargetMode="External"/><Relationship Id="rId4" Type="http://schemas.openxmlformats.org/officeDocument/2006/relationships/hyperlink" Target="https://www.youtube.com/watch?v=-v0XiUQlRLw" TargetMode="External"/><Relationship Id="rId5" Type="http://schemas.openxmlformats.org/officeDocument/2006/relationships/slideLayout" Target="../slideLayouts/slideLayout19.xml"/>
</Relationships>
</file>

<file path=ppt/slides/_rels/slide74.xml.rels><?xml version="1.0" encoding="UTF-8"?>
<Relationships xmlns="http://schemas.openxmlformats.org/package/2006/relationships"><Relationship Id="rId1" Type="http://schemas.openxmlformats.org/officeDocument/2006/relationships/slideLayout" Target="../slideLayouts/slideLayout19.xml"/>
</Relationships>
</file>

<file path=ppt/slides/_rels/slide75.xml.rels><?xml version="1.0" encoding="UTF-8"?>
<Relationships xmlns="http://schemas.openxmlformats.org/package/2006/relationships"><Relationship Id="rId1" Type="http://schemas.openxmlformats.org/officeDocument/2006/relationships/hyperlink" Target="https://offset.climateneutralnow.org/footprintcalc" TargetMode="External"/><Relationship Id="rId2" Type="http://schemas.openxmlformats.org/officeDocument/2006/relationships/hyperlink" Target="https://s.surveyplanet.com/w8s33a1m" TargetMode="External"/><Relationship Id="rId3" Type="http://schemas.openxmlformats.org/officeDocument/2006/relationships/slideLayout" Target="../slideLayouts/slideLayout19.xml"/>
</Relationships>
</file>

<file path=ppt/slides/_rels/slide76.xml.rels><?xml version="1.0" encoding="UTF-8"?>
<Relationships xmlns="http://schemas.openxmlformats.org/package/2006/relationships"><Relationship Id="rId1" Type="http://schemas.openxmlformats.org/officeDocument/2006/relationships/slideLayout" Target="../slideLayouts/slideLayout19.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19.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1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0" name="CustomShape 1"/>
          <p:cNvSpPr/>
          <p:nvPr/>
        </p:nvSpPr>
        <p:spPr>
          <a:xfrm>
            <a:off x="527400" y="1412640"/>
            <a:ext cx="10353240" cy="1139760"/>
          </a:xfrm>
          <a:prstGeom prst="rect">
            <a:avLst/>
          </a:prstGeom>
          <a:noFill/>
          <a:ln w="0">
            <a:noFill/>
          </a:ln>
        </p:spPr>
        <p:style>
          <a:lnRef idx="0"/>
          <a:fillRef idx="0"/>
          <a:effectRef idx="0"/>
          <a:fontRef idx="minor"/>
        </p:style>
        <p:txBody>
          <a:bodyPr lIns="90000" rIns="90000" tIns="45000" bIns="45000" anchor="b">
            <a:noAutofit/>
          </a:bodyPr>
          <a:p>
            <a:pPr algn="ctr" defTabSz="914400">
              <a:lnSpc>
                <a:spcPct val="100000"/>
              </a:lnSpc>
            </a:pPr>
            <a:r>
              <a:rPr b="1" lang="en-US" sz="3200" spc="-1" strike="noStrike">
                <a:solidFill>
                  <a:srgbClr val="008c4f"/>
                </a:solidFill>
                <a:latin typeface="DejaVu Sans"/>
                <a:ea typeface="DejaVu Sans"/>
              </a:rPr>
              <a:t>The Limits to Growth: Sustainability and the Circular Economy</a:t>
            </a:r>
            <a:endParaRPr b="0" lang="en-GB" sz="3200" spc="-1" strike="noStrike">
              <a:solidFill>
                <a:srgbClr val="000000"/>
              </a:solidFill>
              <a:latin typeface="Arial"/>
            </a:endParaRPr>
          </a:p>
        </p:txBody>
      </p:sp>
      <p:sp>
        <p:nvSpPr>
          <p:cNvPr id="321" name="CustomShape 2"/>
          <p:cNvSpPr/>
          <p:nvPr/>
        </p:nvSpPr>
        <p:spPr>
          <a:xfrm>
            <a:off x="527400" y="2852640"/>
            <a:ext cx="10353240" cy="2360520"/>
          </a:xfrm>
          <a:prstGeom prst="rect">
            <a:avLst/>
          </a:prstGeom>
          <a:noFill/>
          <a:ln w="0">
            <a:noFill/>
          </a:ln>
        </p:spPr>
        <p:style>
          <a:lnRef idx="0"/>
          <a:fillRef idx="0"/>
          <a:effectRef idx="0"/>
          <a:fontRef idx="minor"/>
        </p:style>
        <p:txBody>
          <a:bodyPr lIns="90000" rIns="90000" tIns="45000" bIns="45000" anchor="t">
            <a:noAutofit/>
          </a:bodyPr>
          <a:p>
            <a:pPr algn="ctr" defTabSz="914400">
              <a:lnSpc>
                <a:spcPct val="100000"/>
              </a:lnSpc>
              <a:spcBef>
                <a:spcPts val="479"/>
              </a:spcBef>
              <a:tabLst>
                <a:tab algn="l" pos="0"/>
              </a:tabLst>
            </a:pPr>
            <a:r>
              <a:rPr b="1" lang="en-US" sz="2400" spc="-1" strike="noStrike">
                <a:solidFill>
                  <a:srgbClr val="000000"/>
                </a:solidFill>
                <a:latin typeface="DejaVu Sans"/>
                <a:ea typeface="DejaVu Sans"/>
              </a:rPr>
              <a:t>Lecture 3: Challenges II – Climate Change</a:t>
            </a:r>
            <a:endParaRPr b="0" lang="en-GB" sz="2400" spc="-1" strike="noStrike">
              <a:solidFill>
                <a:srgbClr val="000000"/>
              </a:solidFill>
              <a:latin typeface="Arial"/>
            </a:endParaRPr>
          </a:p>
          <a:p>
            <a:pPr algn="ctr" defTabSz="914400">
              <a:lnSpc>
                <a:spcPct val="100000"/>
              </a:lnSpc>
              <a:spcBef>
                <a:spcPts val="479"/>
              </a:spcBef>
              <a:tabLst>
                <a:tab algn="l" pos="0"/>
              </a:tabLst>
            </a:pPr>
            <a:endParaRPr b="0" lang="en-GB" sz="2400" spc="-1" strike="noStrike">
              <a:solidFill>
                <a:srgbClr val="000000"/>
              </a:solidFill>
              <a:latin typeface="Arial"/>
            </a:endParaRPr>
          </a:p>
          <a:p>
            <a:pPr algn="ctr" defTabSz="914400">
              <a:lnSpc>
                <a:spcPct val="100000"/>
              </a:lnSpc>
              <a:spcBef>
                <a:spcPts val="241"/>
              </a:spcBef>
              <a:tabLst>
                <a:tab algn="l" pos="0"/>
              </a:tabLst>
            </a:pPr>
            <a:endParaRPr b="0" lang="en-GB" sz="2400" spc="-1" strike="noStrike">
              <a:solidFill>
                <a:srgbClr val="000000"/>
              </a:solidFill>
              <a:latin typeface="Arial"/>
            </a:endParaRPr>
          </a:p>
          <a:p>
            <a:pPr algn="ctr" defTabSz="914400">
              <a:lnSpc>
                <a:spcPct val="100000"/>
              </a:lnSpc>
              <a:spcBef>
                <a:spcPts val="320"/>
              </a:spcBef>
              <a:tabLst>
                <a:tab algn="l" pos="0"/>
              </a:tabLst>
            </a:pPr>
            <a:r>
              <a:rPr b="0" lang="en-US" sz="1600" spc="-1" strike="noStrike">
                <a:solidFill>
                  <a:srgbClr val="000000"/>
                </a:solidFill>
                <a:latin typeface="DejaVu Sans"/>
                <a:ea typeface="DejaVu Sans"/>
              </a:rPr>
              <a:t>Prof. Dr. Benjamin Leiding</a:t>
            </a:r>
            <a:endParaRPr b="0" lang="en-GB" sz="1600" spc="-1" strike="noStrike">
              <a:solidFill>
                <a:srgbClr val="000000"/>
              </a:solidFill>
              <a:latin typeface="Arial"/>
            </a:endParaRPr>
          </a:p>
          <a:p>
            <a:pPr algn="ctr" defTabSz="914400">
              <a:lnSpc>
                <a:spcPct val="100000"/>
              </a:lnSpc>
              <a:spcBef>
                <a:spcPts val="320"/>
              </a:spcBef>
              <a:tabLst>
                <a:tab algn="l" pos="0"/>
              </a:tabLst>
            </a:pPr>
            <a:r>
              <a:rPr b="0" lang="en-US" sz="1600" spc="-1" strike="noStrike">
                <a:solidFill>
                  <a:srgbClr val="000000"/>
                </a:solidFill>
                <a:latin typeface="DejaVu Sans"/>
                <a:ea typeface="DejaVu Sans"/>
              </a:rPr>
              <a:t>M.Sc. Anant Sujatanagarjuna</a:t>
            </a:r>
            <a:endParaRPr b="0" lang="en-GB" sz="1600" spc="-1" strike="noStrike">
              <a:solidFill>
                <a:srgbClr val="000000"/>
              </a:solidFill>
              <a:latin typeface="Arial"/>
            </a:endParaRPr>
          </a:p>
          <a:p>
            <a:pPr algn="ctr" defTabSz="914400">
              <a:lnSpc>
                <a:spcPct val="100000"/>
              </a:lnSpc>
              <a:spcBef>
                <a:spcPts val="320"/>
              </a:spcBef>
              <a:tabLst>
                <a:tab algn="l" pos="0"/>
              </a:tabLst>
            </a:pPr>
            <a:r>
              <a:rPr b="0" lang="en-US" sz="1600" spc="-1" strike="noStrike">
                <a:solidFill>
                  <a:srgbClr val="000000"/>
                </a:solidFill>
                <a:latin typeface="DejaVu Sans"/>
                <a:ea typeface="DejaVu Sans"/>
              </a:rPr>
              <a:t> </a:t>
            </a:r>
            <a:r>
              <a:rPr b="0" lang="en-US" sz="1600" spc="-1" strike="noStrike">
                <a:solidFill>
                  <a:srgbClr val="000000"/>
                </a:solidFill>
                <a:latin typeface="DejaVu Sans"/>
                <a:ea typeface="DejaVu Sans"/>
              </a:rPr>
              <a:t>M.Sc. Nelly Nicaise Nyeck Mbialeu</a:t>
            </a:r>
            <a:endParaRPr b="0" lang="en-GB" sz="16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5" name="CustomShape 1"/>
          <p:cNvSpPr/>
          <p:nvPr/>
        </p:nvSpPr>
        <p:spPr>
          <a:xfrm>
            <a:off x="335520" y="764640"/>
            <a:ext cx="10737360" cy="4881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Climate Change Basics</a:t>
            </a:r>
            <a:endParaRPr b="0" lang="en-GB" sz="2400" spc="-1" strike="noStrike">
              <a:solidFill>
                <a:srgbClr val="000000"/>
              </a:solidFill>
              <a:latin typeface="Arial"/>
            </a:endParaRPr>
          </a:p>
        </p:txBody>
      </p:sp>
      <p:sp>
        <p:nvSpPr>
          <p:cNvPr id="346" name="CustomShape 2"/>
          <p:cNvSpPr/>
          <p:nvPr/>
        </p:nvSpPr>
        <p:spPr>
          <a:xfrm>
            <a:off x="335520" y="1268280"/>
            <a:ext cx="10737360" cy="5024880"/>
          </a:xfrm>
          <a:prstGeom prst="rect">
            <a:avLst/>
          </a:prstGeom>
          <a:noFill/>
          <a:ln w="0">
            <a:noFill/>
          </a:ln>
        </p:spPr>
        <p:style>
          <a:lnRef idx="0"/>
          <a:fillRef idx="0"/>
          <a:effectRef idx="0"/>
          <a:fontRef idx="minor"/>
        </p:style>
        <p:txBody>
          <a:bodyPr lIns="90000" rIns="90000" tIns="45000" bIns="45000" anchor="ctr">
            <a:noAutofit/>
          </a:bodyPr>
          <a:p>
            <a:pPr defTabSz="914400">
              <a:lnSpc>
                <a:spcPct val="100000"/>
              </a:lnSpc>
            </a:pPr>
            <a:endParaRPr b="0" lang="en-GB" sz="1800" spc="-1" strike="noStrike">
              <a:solidFill>
                <a:srgbClr val="000000"/>
              </a:solidFill>
              <a:latin typeface="Arial"/>
            </a:endParaRPr>
          </a:p>
          <a:p>
            <a:pPr algn="ctr" defTabSz="914400">
              <a:lnSpc>
                <a:spcPct val="100000"/>
              </a:lnSpc>
              <a:spcBef>
                <a:spcPts val="360"/>
              </a:spcBef>
            </a:pPr>
            <a:endParaRPr b="0" lang="en-GB" sz="1800" spc="-1" strike="noStrike">
              <a:solidFill>
                <a:srgbClr val="000000"/>
              </a:solidFill>
              <a:latin typeface="Arial"/>
            </a:endParaRPr>
          </a:p>
          <a:p>
            <a:pPr algn="ctr" defTabSz="914400">
              <a:lnSpc>
                <a:spcPct val="100000"/>
              </a:lnSpc>
              <a:spcBef>
                <a:spcPts val="360"/>
              </a:spcBef>
            </a:pPr>
            <a:r>
              <a:rPr b="0" i="1" lang="en-US" sz="1800" spc="-1" strike="noStrike">
                <a:solidFill>
                  <a:srgbClr val="000000"/>
                </a:solidFill>
                <a:latin typeface="DejaVu Sans"/>
                <a:ea typeface="DejaVu Sans"/>
              </a:rPr>
              <a:t>“</a:t>
            </a:r>
            <a:r>
              <a:rPr b="1" i="1" lang="en-US" sz="1800" spc="-1" strike="noStrike" u="sng">
                <a:solidFill>
                  <a:srgbClr val="000000"/>
                </a:solidFill>
                <a:uFillTx/>
                <a:latin typeface="DejaVu Sans"/>
                <a:ea typeface="DejaVu Sans"/>
              </a:rPr>
              <a:t>Weather</a:t>
            </a:r>
            <a:r>
              <a:rPr b="0" i="1" lang="en-US" sz="1800" spc="-1" strike="noStrike">
                <a:solidFill>
                  <a:srgbClr val="000000"/>
                </a:solidFill>
                <a:latin typeface="DejaVu Sans"/>
                <a:ea typeface="DejaVu Sans"/>
              </a:rPr>
              <a:t> is the combination of the </a:t>
            </a:r>
            <a:r>
              <a:rPr b="0" i="1" lang="en-US" sz="1800" spc="-1" strike="noStrike" u="sng">
                <a:solidFill>
                  <a:srgbClr val="000000"/>
                </a:solidFill>
                <a:uFillTx/>
                <a:latin typeface="DejaVu Sans"/>
                <a:ea typeface="DejaVu Sans"/>
              </a:rPr>
              <a:t>current</a:t>
            </a:r>
            <a:r>
              <a:rPr b="0" i="1" lang="en-US" sz="1800" spc="-1" strike="noStrike">
                <a:solidFill>
                  <a:srgbClr val="000000"/>
                </a:solidFill>
                <a:latin typeface="DejaVu Sans"/>
                <a:ea typeface="DejaVu Sans"/>
              </a:rPr>
              <a:t> meteorological components, e.g. temperature, wind direction and speed, amount and type of precipitation, sun shine hours, etc. The weather is defining a short time period up to several days.”</a:t>
            </a:r>
            <a:endParaRPr b="0" lang="en-GB" sz="1800" spc="-1" strike="noStrike">
              <a:solidFill>
                <a:srgbClr val="000000"/>
              </a:solidFill>
              <a:latin typeface="Arial"/>
            </a:endParaRPr>
          </a:p>
          <a:p>
            <a:pPr algn="ctr" defTabSz="914400">
              <a:lnSpc>
                <a:spcPct val="100000"/>
              </a:lnSpc>
              <a:spcBef>
                <a:spcPts val="360"/>
              </a:spcBef>
            </a:pPr>
            <a:endParaRPr b="0" lang="en-GB" sz="1800" spc="-1" strike="noStrike">
              <a:solidFill>
                <a:srgbClr val="000000"/>
              </a:solidFill>
              <a:latin typeface="Arial"/>
            </a:endParaRPr>
          </a:p>
          <a:p>
            <a:pPr algn="ctr" defTabSz="914400">
              <a:lnSpc>
                <a:spcPct val="100000"/>
              </a:lnSpc>
              <a:spcBef>
                <a:spcPts val="360"/>
              </a:spcBef>
            </a:pPr>
            <a:endParaRPr b="0" lang="en-GB" sz="1800" spc="-1" strike="noStrike">
              <a:solidFill>
                <a:srgbClr val="000000"/>
              </a:solidFill>
              <a:latin typeface="Arial"/>
            </a:endParaRPr>
          </a:p>
          <a:p>
            <a:pPr algn="ctr" defTabSz="914400">
              <a:lnSpc>
                <a:spcPct val="100000"/>
              </a:lnSpc>
              <a:spcBef>
                <a:spcPts val="360"/>
              </a:spcBef>
            </a:pPr>
            <a:endParaRPr b="0" lang="en-GB" sz="1800" spc="-1" strike="noStrike">
              <a:solidFill>
                <a:srgbClr val="000000"/>
              </a:solidFill>
              <a:latin typeface="Arial"/>
            </a:endParaRPr>
          </a:p>
          <a:p>
            <a:pPr algn="ctr" defTabSz="914400">
              <a:lnSpc>
                <a:spcPct val="100000"/>
              </a:lnSpc>
              <a:spcBef>
                <a:spcPts val="360"/>
              </a:spcBef>
            </a:pPr>
            <a:r>
              <a:rPr b="0" i="1" lang="en-US" sz="1800" spc="-1" strike="noStrike">
                <a:solidFill>
                  <a:srgbClr val="000000"/>
                </a:solidFill>
                <a:latin typeface="DejaVu Sans"/>
                <a:ea typeface="DejaVu Sans"/>
              </a:rPr>
              <a:t>“</a:t>
            </a:r>
            <a:r>
              <a:rPr b="1" i="1" lang="en-US" sz="1800" spc="-1" strike="noStrike" u="sng">
                <a:solidFill>
                  <a:srgbClr val="000000"/>
                </a:solidFill>
                <a:uFillTx/>
                <a:latin typeface="DejaVu Sans"/>
                <a:ea typeface="DejaVu Sans"/>
              </a:rPr>
              <a:t>Weather condition</a:t>
            </a:r>
            <a:r>
              <a:rPr b="0" i="1" lang="en-US" sz="1800" spc="-1" strike="noStrike">
                <a:solidFill>
                  <a:srgbClr val="000000"/>
                </a:solidFill>
                <a:latin typeface="DejaVu Sans"/>
                <a:ea typeface="DejaVu Sans"/>
              </a:rPr>
              <a:t> is the regional weather </a:t>
            </a:r>
            <a:r>
              <a:rPr b="0" i="1" lang="en-US" sz="1800" spc="-1" strike="noStrike" u="sng">
                <a:solidFill>
                  <a:srgbClr val="000000"/>
                </a:solidFill>
                <a:uFillTx/>
                <a:latin typeface="DejaVu Sans"/>
                <a:ea typeface="DejaVu Sans"/>
              </a:rPr>
              <a:t>during a defined time period</a:t>
            </a:r>
            <a:r>
              <a:rPr b="0" i="1" lang="en-US" sz="1800" spc="-1" strike="noStrike">
                <a:solidFill>
                  <a:srgbClr val="000000"/>
                </a:solidFill>
                <a:latin typeface="DejaVu Sans"/>
                <a:ea typeface="DejaVu Sans"/>
              </a:rPr>
              <a:t> from one up to several weeks. Weather condition is describing typical weather phenomena, such as a series of thunderstorm in hot summer, foggy month in autumn or other weather conditions which are typical for a specific region and/or season.”</a:t>
            </a:r>
            <a:endParaRPr b="0" lang="en-GB" sz="1800" spc="-1" strike="noStrike">
              <a:solidFill>
                <a:srgbClr val="000000"/>
              </a:solidFill>
              <a:latin typeface="Arial"/>
            </a:endParaRPr>
          </a:p>
        </p:txBody>
      </p:sp>
      <p:sp>
        <p:nvSpPr>
          <p:cNvPr id="347" name="CustomShape 3"/>
          <p:cNvSpPr/>
          <p:nvPr/>
        </p:nvSpPr>
        <p:spPr>
          <a:xfrm>
            <a:off x="432720" y="1148040"/>
            <a:ext cx="10346400" cy="48708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Climate vs. Weather – Weather and Weather Conditions</a:t>
            </a:r>
            <a:endParaRPr b="0" lang="en-GB" sz="2200" spc="-1" strike="noStrike">
              <a:solidFill>
                <a:srgbClr val="000000"/>
              </a:solidFill>
              <a:latin typeface="Arial"/>
            </a:endParaRPr>
          </a:p>
        </p:txBody>
      </p:sp>
      <p:sp>
        <p:nvSpPr>
          <p:cNvPr id="348" name="CustomShape 4"/>
          <p:cNvSpPr/>
          <p:nvPr/>
        </p:nvSpPr>
        <p:spPr>
          <a:xfrm>
            <a:off x="360720" y="2286000"/>
            <a:ext cx="10786320" cy="154584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349" name="CustomShape 5"/>
          <p:cNvSpPr/>
          <p:nvPr/>
        </p:nvSpPr>
        <p:spPr>
          <a:xfrm>
            <a:off x="263520" y="6492240"/>
            <a:ext cx="10792080" cy="36468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Definition of weather and climate – Freie Universität Berlin – https://www.geo.fu-berlin.de/en/v/iwm-network/learning_content/environmental-background/basics_climategeography/definitions/index.html</a:t>
            </a:r>
            <a:endParaRPr b="0" lang="en-GB" sz="900" spc="-1" strike="noStrike">
              <a:solidFill>
                <a:srgbClr val="000000"/>
              </a:solidFill>
              <a:latin typeface="Arial"/>
            </a:endParaRPr>
          </a:p>
        </p:txBody>
      </p:sp>
      <p:sp>
        <p:nvSpPr>
          <p:cNvPr id="350" name="CustomShape 6"/>
          <p:cNvSpPr/>
          <p:nvPr/>
        </p:nvSpPr>
        <p:spPr>
          <a:xfrm>
            <a:off x="365760" y="4297680"/>
            <a:ext cx="10786320" cy="154584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1" name="CustomShape 1"/>
          <p:cNvSpPr/>
          <p:nvPr/>
        </p:nvSpPr>
        <p:spPr>
          <a:xfrm>
            <a:off x="335520" y="764640"/>
            <a:ext cx="10737360" cy="4881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Climate Change Basics</a:t>
            </a:r>
            <a:endParaRPr b="0" lang="en-GB" sz="2400" spc="-1" strike="noStrike">
              <a:solidFill>
                <a:srgbClr val="000000"/>
              </a:solidFill>
              <a:latin typeface="Arial"/>
            </a:endParaRPr>
          </a:p>
        </p:txBody>
      </p:sp>
      <p:sp>
        <p:nvSpPr>
          <p:cNvPr id="352" name="CustomShape 2"/>
          <p:cNvSpPr/>
          <p:nvPr/>
        </p:nvSpPr>
        <p:spPr>
          <a:xfrm>
            <a:off x="335520" y="1268280"/>
            <a:ext cx="10737360" cy="5024880"/>
          </a:xfrm>
          <a:prstGeom prst="rect">
            <a:avLst/>
          </a:prstGeom>
          <a:noFill/>
          <a:ln w="0">
            <a:noFill/>
          </a:ln>
        </p:spPr>
        <p:style>
          <a:lnRef idx="0"/>
          <a:fillRef idx="0"/>
          <a:effectRef idx="0"/>
          <a:fontRef idx="minor"/>
        </p:style>
        <p:txBody>
          <a:bodyPr lIns="90000" rIns="90000" tIns="45000" bIns="45000" anchor="ctr">
            <a:noAutofit/>
          </a:bodyPr>
          <a:p>
            <a:pPr algn="ctr" defTabSz="914400">
              <a:lnSpc>
                <a:spcPct val="100000"/>
              </a:lnSpc>
            </a:pPr>
            <a:endParaRPr b="0" lang="en-GB" sz="1800" spc="-1" strike="noStrike">
              <a:solidFill>
                <a:srgbClr val="000000"/>
              </a:solidFill>
              <a:latin typeface="Arial"/>
            </a:endParaRPr>
          </a:p>
          <a:p>
            <a:pPr algn="ctr" defTabSz="914400">
              <a:lnSpc>
                <a:spcPct val="100000"/>
              </a:lnSpc>
              <a:spcBef>
                <a:spcPts val="360"/>
              </a:spcBef>
            </a:pPr>
            <a:r>
              <a:rPr b="0" i="1" lang="en-US" sz="1800" spc="-1" strike="noStrike">
                <a:solidFill>
                  <a:srgbClr val="000000"/>
                </a:solidFill>
                <a:latin typeface="DejaVu Sans"/>
                <a:ea typeface="DejaVu Sans"/>
              </a:rPr>
              <a:t>“</a:t>
            </a:r>
            <a:r>
              <a:rPr b="0" i="1" lang="en-US" sz="1800" spc="-1" strike="noStrike">
                <a:solidFill>
                  <a:srgbClr val="000000"/>
                </a:solidFill>
                <a:latin typeface="DejaVu Sans"/>
                <a:ea typeface="DejaVu Sans"/>
              </a:rPr>
              <a:t>The </a:t>
            </a:r>
            <a:r>
              <a:rPr b="1" i="1" lang="en-US" sz="1800" spc="-1" strike="noStrike" u="sng">
                <a:solidFill>
                  <a:srgbClr val="000000"/>
                </a:solidFill>
                <a:uFillTx/>
                <a:latin typeface="DejaVu Sans"/>
                <a:ea typeface="DejaVu Sans"/>
              </a:rPr>
              <a:t>climate</a:t>
            </a:r>
            <a:r>
              <a:rPr b="0" i="1" lang="en-US" sz="1800" spc="-1" strike="noStrike">
                <a:solidFill>
                  <a:srgbClr val="000000"/>
                </a:solidFill>
                <a:latin typeface="DejaVu Sans"/>
                <a:ea typeface="DejaVu Sans"/>
              </a:rPr>
              <a:t> is describing the long term (min 30 years) and average weather conditions for a specific region. Examples: maritime climate, cold-dry desert climate, tropical climate.”</a:t>
            </a:r>
            <a:endParaRPr b="0" lang="en-GB" sz="1800" spc="-1" strike="noStrike">
              <a:solidFill>
                <a:srgbClr val="000000"/>
              </a:solidFill>
              <a:latin typeface="Arial"/>
            </a:endParaRPr>
          </a:p>
        </p:txBody>
      </p:sp>
      <p:sp>
        <p:nvSpPr>
          <p:cNvPr id="353" name="CustomShape 3"/>
          <p:cNvSpPr/>
          <p:nvPr/>
        </p:nvSpPr>
        <p:spPr>
          <a:xfrm>
            <a:off x="432720" y="1148040"/>
            <a:ext cx="10346400" cy="48708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Climate vs. Weather – Climate</a:t>
            </a:r>
            <a:endParaRPr b="0" lang="en-GB" sz="2200" spc="-1" strike="noStrike">
              <a:solidFill>
                <a:srgbClr val="000000"/>
              </a:solidFill>
              <a:latin typeface="Arial"/>
            </a:endParaRPr>
          </a:p>
        </p:txBody>
      </p:sp>
      <p:sp>
        <p:nvSpPr>
          <p:cNvPr id="354" name="CustomShape 4"/>
          <p:cNvSpPr/>
          <p:nvPr/>
        </p:nvSpPr>
        <p:spPr>
          <a:xfrm>
            <a:off x="263520" y="6492240"/>
            <a:ext cx="10792080" cy="36468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Definition of weather and climate – Freie Universität Berlin – https://www.geo.fu-berlin.de/en/v/iwm-network/learning_content/environmental-background/basics_climategeography/definitions/index.html</a:t>
            </a:r>
            <a:endParaRPr b="0" lang="en-GB" sz="900" spc="-1" strike="noStrike">
              <a:solidFill>
                <a:srgbClr val="000000"/>
              </a:solidFill>
              <a:latin typeface="Arial"/>
            </a:endParaRPr>
          </a:p>
        </p:txBody>
      </p:sp>
      <p:sp>
        <p:nvSpPr>
          <p:cNvPr id="355" name="CustomShape 5"/>
          <p:cNvSpPr/>
          <p:nvPr/>
        </p:nvSpPr>
        <p:spPr>
          <a:xfrm>
            <a:off x="360720" y="3291840"/>
            <a:ext cx="10786320" cy="136296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6" name="CustomShape 1"/>
          <p:cNvSpPr/>
          <p:nvPr/>
        </p:nvSpPr>
        <p:spPr>
          <a:xfrm>
            <a:off x="335520" y="764640"/>
            <a:ext cx="10737360" cy="4881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Climate Change Basics</a:t>
            </a:r>
            <a:endParaRPr b="0" lang="en-GB" sz="2400" spc="-1" strike="noStrike">
              <a:solidFill>
                <a:srgbClr val="000000"/>
              </a:solidFill>
              <a:latin typeface="Arial"/>
            </a:endParaRPr>
          </a:p>
        </p:txBody>
      </p:sp>
      <p:sp>
        <p:nvSpPr>
          <p:cNvPr id="357" name="CustomShape 2"/>
          <p:cNvSpPr/>
          <p:nvPr/>
        </p:nvSpPr>
        <p:spPr>
          <a:xfrm>
            <a:off x="335520" y="1268280"/>
            <a:ext cx="10737360" cy="5024880"/>
          </a:xfrm>
          <a:prstGeom prst="rect">
            <a:avLst/>
          </a:prstGeom>
          <a:noFill/>
          <a:ln w="0">
            <a:noFill/>
          </a:ln>
        </p:spPr>
        <p:style>
          <a:lnRef idx="0"/>
          <a:fillRef idx="0"/>
          <a:effectRef idx="0"/>
          <a:fontRef idx="minor"/>
        </p:style>
        <p:txBody>
          <a:bodyPr lIns="90000" rIns="90000" tIns="45000" bIns="45000" anchor="ctr">
            <a:noAutofit/>
          </a:bodyPr>
          <a:p>
            <a:pPr algn="ctr" defTabSz="914400">
              <a:lnSpc>
                <a:spcPct val="100000"/>
              </a:lnSpc>
            </a:pPr>
            <a:endParaRPr b="0" lang="en-GB" sz="1800" spc="-1" strike="noStrike">
              <a:solidFill>
                <a:srgbClr val="000000"/>
              </a:solidFill>
              <a:latin typeface="Arial"/>
            </a:endParaRPr>
          </a:p>
          <a:p>
            <a:pPr algn="ctr" defTabSz="914400">
              <a:lnSpc>
                <a:spcPct val="100000"/>
              </a:lnSpc>
              <a:spcBef>
                <a:spcPts val="360"/>
              </a:spcBef>
            </a:pPr>
            <a:r>
              <a:rPr b="0" i="1" lang="en-US" sz="1800" spc="-1" strike="noStrike">
                <a:solidFill>
                  <a:srgbClr val="000000"/>
                </a:solidFill>
                <a:latin typeface="DejaVu Sans"/>
                <a:ea typeface="DejaVu Sans"/>
              </a:rPr>
              <a:t>“</a:t>
            </a:r>
            <a:r>
              <a:rPr b="1" i="1" lang="en-US" sz="1800" spc="-1" strike="noStrike" u="sng">
                <a:solidFill>
                  <a:srgbClr val="000000"/>
                </a:solidFill>
                <a:uFillTx/>
                <a:latin typeface="DejaVu Sans"/>
                <a:ea typeface="DejaVu Sans"/>
              </a:rPr>
              <a:t>Climate change</a:t>
            </a:r>
            <a:r>
              <a:rPr b="0" i="1" lang="en-US" sz="1800" spc="-1" strike="noStrike">
                <a:solidFill>
                  <a:srgbClr val="000000"/>
                </a:solidFill>
                <a:latin typeface="DejaVu Sans"/>
                <a:ea typeface="DejaVu Sans"/>
              </a:rPr>
              <a:t> is a long-term change in the average weather patterns that have come to define Earth’s local, regional and global climates. These changes have a broad range of observed effects that are synonymous with the term.”</a:t>
            </a:r>
            <a:endParaRPr b="0" lang="en-GB" sz="1800" spc="-1" strike="noStrike">
              <a:solidFill>
                <a:srgbClr val="000000"/>
              </a:solidFill>
              <a:latin typeface="Arial"/>
            </a:endParaRPr>
          </a:p>
        </p:txBody>
      </p:sp>
      <p:sp>
        <p:nvSpPr>
          <p:cNvPr id="358" name="CustomShape 3"/>
          <p:cNvSpPr/>
          <p:nvPr/>
        </p:nvSpPr>
        <p:spPr>
          <a:xfrm>
            <a:off x="432720" y="1148040"/>
            <a:ext cx="10346400" cy="48708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Climate vs. Weather – Climate Change</a:t>
            </a:r>
            <a:endParaRPr b="0" lang="en-GB" sz="2200" spc="-1" strike="noStrike">
              <a:solidFill>
                <a:srgbClr val="000000"/>
              </a:solidFill>
              <a:latin typeface="Arial"/>
            </a:endParaRPr>
          </a:p>
        </p:txBody>
      </p:sp>
      <p:sp>
        <p:nvSpPr>
          <p:cNvPr id="359" name="CustomShape 4"/>
          <p:cNvSpPr/>
          <p:nvPr/>
        </p:nvSpPr>
        <p:spPr>
          <a:xfrm>
            <a:off x="360720" y="3291840"/>
            <a:ext cx="10786320" cy="136296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360" name="CustomShape 5"/>
          <p:cNvSpPr/>
          <p:nvPr/>
        </p:nvSpPr>
        <p:spPr>
          <a:xfrm>
            <a:off x="263520" y="6492240"/>
            <a:ext cx="10792080" cy="227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Nasa – Overview: Weather, Global Warming, and Climate Change – https://climate.nasa.gov/resources/global-warming-vs-climate-change/</a:t>
            </a:r>
            <a:endParaRPr b="0" lang="en-GB"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1" name="CustomShape 1"/>
          <p:cNvSpPr/>
          <p:nvPr/>
        </p:nvSpPr>
        <p:spPr>
          <a:xfrm>
            <a:off x="335520" y="764640"/>
            <a:ext cx="10737360" cy="4881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Climate Change Basics</a:t>
            </a:r>
            <a:endParaRPr b="0" lang="en-GB" sz="2400" spc="-1" strike="noStrike">
              <a:solidFill>
                <a:srgbClr val="000000"/>
              </a:solidFill>
              <a:latin typeface="Arial"/>
            </a:endParaRPr>
          </a:p>
        </p:txBody>
      </p:sp>
      <p:sp>
        <p:nvSpPr>
          <p:cNvPr id="362" name="CustomShape 2"/>
          <p:cNvSpPr/>
          <p:nvPr/>
        </p:nvSpPr>
        <p:spPr>
          <a:xfrm>
            <a:off x="432720" y="1148040"/>
            <a:ext cx="10346400" cy="48708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Greenhouse Effect</a:t>
            </a:r>
            <a:endParaRPr b="0" lang="en-GB" sz="2200" spc="-1" strike="noStrike">
              <a:solidFill>
                <a:srgbClr val="000000"/>
              </a:solidFill>
              <a:latin typeface="Arial"/>
            </a:endParaRPr>
          </a:p>
        </p:txBody>
      </p:sp>
      <p:pic>
        <p:nvPicPr>
          <p:cNvPr id="363" name="Grafik 123" descr=""/>
          <p:cNvPicPr/>
          <p:nvPr/>
        </p:nvPicPr>
        <p:blipFill>
          <a:blip r:embed="rId1"/>
          <a:stretch/>
        </p:blipFill>
        <p:spPr>
          <a:xfrm>
            <a:off x="1920240" y="1575720"/>
            <a:ext cx="8101080" cy="4907880"/>
          </a:xfrm>
          <a:prstGeom prst="rect">
            <a:avLst/>
          </a:prstGeom>
          <a:ln w="0">
            <a:noFill/>
          </a:ln>
        </p:spPr>
      </p:pic>
      <p:sp>
        <p:nvSpPr>
          <p:cNvPr id="364" name="CustomShape 3"/>
          <p:cNvSpPr/>
          <p:nvPr/>
        </p:nvSpPr>
        <p:spPr>
          <a:xfrm>
            <a:off x="263520" y="6492240"/>
            <a:ext cx="1051776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User “A loose necktie” – https://commons.wikimedia.org/wiki/File:Greenhouse-effect-t2.svg – </a:t>
            </a:r>
            <a:r>
              <a:rPr b="0" lang="en-US" sz="900" spc="-1" strike="noStrike" u="sng">
                <a:solidFill>
                  <a:srgbClr val="0000ff"/>
                </a:solidFill>
                <a:uFillTx/>
                <a:latin typeface="Roboto"/>
                <a:ea typeface="Roboto"/>
                <a:hlinkClick r:id="rId2"/>
              </a:rPr>
              <a:t>CC BY-SA 4.0</a:t>
            </a:r>
            <a:r>
              <a:rPr b="0" lang="en-US" sz="900" spc="-1" strike="noStrike">
                <a:solidFill>
                  <a:srgbClr val="a6a6a6"/>
                </a:solidFill>
                <a:latin typeface="Roboto"/>
                <a:ea typeface="Roboto"/>
              </a:rPr>
              <a:t>.</a:t>
            </a:r>
            <a:endParaRPr b="0" lang="en-GB"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5" name="CustomShape 1"/>
          <p:cNvSpPr/>
          <p:nvPr/>
        </p:nvSpPr>
        <p:spPr>
          <a:xfrm>
            <a:off x="335520" y="764640"/>
            <a:ext cx="10737360" cy="4881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Climate Change Basics</a:t>
            </a:r>
            <a:endParaRPr b="0" lang="en-GB" sz="2400" spc="-1" strike="noStrike">
              <a:solidFill>
                <a:srgbClr val="000000"/>
              </a:solidFill>
              <a:latin typeface="Arial"/>
            </a:endParaRPr>
          </a:p>
        </p:txBody>
      </p:sp>
      <p:sp>
        <p:nvSpPr>
          <p:cNvPr id="366" name="CustomShape 2"/>
          <p:cNvSpPr/>
          <p:nvPr/>
        </p:nvSpPr>
        <p:spPr>
          <a:xfrm>
            <a:off x="432720" y="1148040"/>
            <a:ext cx="10346400" cy="48708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Global Warming</a:t>
            </a:r>
            <a:endParaRPr b="0" lang="en-GB" sz="2200" spc="-1" strike="noStrike">
              <a:solidFill>
                <a:srgbClr val="000000"/>
              </a:solidFill>
              <a:latin typeface="Arial"/>
            </a:endParaRPr>
          </a:p>
        </p:txBody>
      </p:sp>
      <p:sp>
        <p:nvSpPr>
          <p:cNvPr id="367" name="CustomShape 3"/>
          <p:cNvSpPr/>
          <p:nvPr/>
        </p:nvSpPr>
        <p:spPr>
          <a:xfrm>
            <a:off x="335520" y="1268280"/>
            <a:ext cx="10737360" cy="5024880"/>
          </a:xfrm>
          <a:prstGeom prst="rect">
            <a:avLst/>
          </a:prstGeom>
          <a:noFill/>
          <a:ln w="0">
            <a:noFill/>
          </a:ln>
        </p:spPr>
        <p:style>
          <a:lnRef idx="0"/>
          <a:fillRef idx="0"/>
          <a:effectRef idx="0"/>
          <a:fontRef idx="minor"/>
        </p:style>
        <p:txBody>
          <a:bodyPr lIns="90000" rIns="90000" tIns="45000" bIns="45000" anchor="ctr">
            <a:noAutofit/>
          </a:bodyPr>
          <a:p>
            <a:pPr algn="ctr" defTabSz="914400">
              <a:lnSpc>
                <a:spcPct val="100000"/>
              </a:lnSpc>
            </a:pPr>
            <a:endParaRPr b="0" lang="en-GB" sz="1800" spc="-1" strike="noStrike">
              <a:solidFill>
                <a:srgbClr val="000000"/>
              </a:solidFill>
              <a:latin typeface="Arial"/>
            </a:endParaRPr>
          </a:p>
          <a:p>
            <a:pPr algn="ctr" defTabSz="914400">
              <a:lnSpc>
                <a:spcPct val="100000"/>
              </a:lnSpc>
              <a:spcBef>
                <a:spcPts val="360"/>
              </a:spcBef>
            </a:pPr>
            <a:r>
              <a:rPr b="0" i="1" lang="en-US" sz="1800" spc="-1" strike="noStrike">
                <a:solidFill>
                  <a:srgbClr val="000000"/>
                </a:solidFill>
                <a:latin typeface="DejaVu Sans"/>
                <a:ea typeface="DejaVu Sans"/>
              </a:rPr>
              <a:t>“</a:t>
            </a:r>
            <a:r>
              <a:rPr b="1" i="1" lang="en-US" sz="1800" spc="-1" strike="noStrike" u="sng">
                <a:solidFill>
                  <a:srgbClr val="000000"/>
                </a:solidFill>
                <a:uFillTx/>
                <a:latin typeface="DejaVu Sans"/>
                <a:ea typeface="DejaVu Sans"/>
              </a:rPr>
              <a:t>Global warming</a:t>
            </a:r>
            <a:r>
              <a:rPr b="0" i="1" lang="en-US" sz="1800" spc="-1" strike="noStrike">
                <a:solidFill>
                  <a:srgbClr val="000000"/>
                </a:solidFill>
                <a:latin typeface="DejaVu Sans"/>
                <a:ea typeface="DejaVu Sans"/>
              </a:rPr>
              <a:t> is the long-term heating of Earth’s climate system observed since the pre-industrial period (between 1850 and 1900) due to human activities, primarily fossil fuel burning, which increases heat-trapping greenhouse gas levels in Earth’s atmosphere. </a:t>
            </a:r>
            <a:endParaRPr b="0" lang="en-GB" sz="1800" spc="-1" strike="noStrike">
              <a:solidFill>
                <a:srgbClr val="000000"/>
              </a:solidFill>
              <a:latin typeface="Arial"/>
            </a:endParaRPr>
          </a:p>
          <a:p>
            <a:pPr algn="ctr" defTabSz="914400">
              <a:lnSpc>
                <a:spcPct val="100000"/>
              </a:lnSpc>
              <a:spcBef>
                <a:spcPts val="360"/>
              </a:spcBef>
            </a:pPr>
            <a:endParaRPr b="0" lang="en-GB" sz="1800" spc="-1" strike="noStrike">
              <a:solidFill>
                <a:srgbClr val="000000"/>
              </a:solidFill>
              <a:latin typeface="Arial"/>
            </a:endParaRPr>
          </a:p>
          <a:p>
            <a:pPr algn="ctr" defTabSz="914400">
              <a:lnSpc>
                <a:spcPct val="100000"/>
              </a:lnSpc>
              <a:spcBef>
                <a:spcPts val="360"/>
              </a:spcBef>
            </a:pPr>
            <a:r>
              <a:rPr b="0" i="1" lang="en-US" sz="1800" spc="-1" strike="noStrike">
                <a:solidFill>
                  <a:srgbClr val="ffffff"/>
                </a:solidFill>
                <a:latin typeface="DejaVu Sans"/>
                <a:ea typeface="DejaVu Sans"/>
              </a:rPr>
              <a:t>The term is frequently used interchangeably with the term </a:t>
            </a:r>
            <a:r>
              <a:rPr b="0" i="1" lang="en-US" sz="1800" spc="-1" strike="noStrike" u="sng">
                <a:solidFill>
                  <a:srgbClr val="ffffff"/>
                </a:solidFill>
                <a:uFillTx/>
                <a:latin typeface="DejaVu Sans"/>
                <a:ea typeface="DejaVu Sans"/>
              </a:rPr>
              <a:t>climate change</a:t>
            </a:r>
            <a:r>
              <a:rPr b="0" i="1" lang="en-US" sz="1800" spc="-1" strike="noStrike">
                <a:solidFill>
                  <a:srgbClr val="ffffff"/>
                </a:solidFill>
                <a:latin typeface="DejaVu Sans"/>
                <a:ea typeface="DejaVu Sans"/>
              </a:rPr>
              <a:t>, though the latter refers to both human- and naturally produced warming and the effects it has on our planet. </a:t>
            </a:r>
            <a:endParaRPr b="0" lang="en-GB" sz="1800" spc="-1" strike="noStrike">
              <a:solidFill>
                <a:srgbClr val="000000"/>
              </a:solidFill>
              <a:latin typeface="Arial"/>
            </a:endParaRPr>
          </a:p>
          <a:p>
            <a:pPr algn="ctr" defTabSz="914400">
              <a:lnSpc>
                <a:spcPct val="100000"/>
              </a:lnSpc>
              <a:spcBef>
                <a:spcPts val="360"/>
              </a:spcBef>
            </a:pPr>
            <a:endParaRPr b="0" lang="en-GB" sz="1800" spc="-1" strike="noStrike">
              <a:solidFill>
                <a:srgbClr val="000000"/>
              </a:solidFill>
              <a:latin typeface="Arial"/>
            </a:endParaRPr>
          </a:p>
          <a:p>
            <a:pPr algn="ctr" defTabSz="914400">
              <a:lnSpc>
                <a:spcPct val="100000"/>
              </a:lnSpc>
              <a:spcBef>
                <a:spcPts val="360"/>
              </a:spcBef>
            </a:pPr>
            <a:r>
              <a:rPr b="0" i="1" lang="en-US" sz="1800" spc="-1" strike="noStrike">
                <a:solidFill>
                  <a:srgbClr val="ffffff"/>
                </a:solidFill>
                <a:latin typeface="DejaVu Sans"/>
                <a:ea typeface="DejaVu Sans"/>
              </a:rPr>
              <a:t>It is most commonly measured as the average increase in Earth’s global surface temperature.”</a:t>
            </a:r>
            <a:endParaRPr b="0" lang="en-GB" sz="1800" spc="-1" strike="noStrike">
              <a:solidFill>
                <a:srgbClr val="000000"/>
              </a:solidFill>
              <a:latin typeface="Arial"/>
            </a:endParaRPr>
          </a:p>
        </p:txBody>
      </p:sp>
      <p:sp>
        <p:nvSpPr>
          <p:cNvPr id="368" name="CustomShape 4"/>
          <p:cNvSpPr/>
          <p:nvPr/>
        </p:nvSpPr>
        <p:spPr>
          <a:xfrm>
            <a:off x="361080" y="2286000"/>
            <a:ext cx="10786320" cy="337464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369" name="CustomShape 5"/>
          <p:cNvSpPr/>
          <p:nvPr/>
        </p:nvSpPr>
        <p:spPr>
          <a:xfrm>
            <a:off x="263520" y="6492240"/>
            <a:ext cx="10792080" cy="227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Nasa – Overview: Weather, Global Warming, and Climate Change – https://climate.nasa.gov/resources/global-warming-vs-climate-change/</a:t>
            </a:r>
            <a:endParaRPr b="0" lang="en-GB"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0" name="CustomShape 1"/>
          <p:cNvSpPr/>
          <p:nvPr/>
        </p:nvSpPr>
        <p:spPr>
          <a:xfrm>
            <a:off x="335520" y="764640"/>
            <a:ext cx="10737360" cy="4881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Climate Change Basics</a:t>
            </a:r>
            <a:endParaRPr b="0" lang="en-GB" sz="2400" spc="-1" strike="noStrike">
              <a:solidFill>
                <a:srgbClr val="000000"/>
              </a:solidFill>
              <a:latin typeface="Arial"/>
            </a:endParaRPr>
          </a:p>
        </p:txBody>
      </p:sp>
      <p:sp>
        <p:nvSpPr>
          <p:cNvPr id="371" name="CustomShape 2"/>
          <p:cNvSpPr/>
          <p:nvPr/>
        </p:nvSpPr>
        <p:spPr>
          <a:xfrm>
            <a:off x="432720" y="1148040"/>
            <a:ext cx="10346400" cy="48708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Global Warming</a:t>
            </a:r>
            <a:endParaRPr b="0" lang="en-GB" sz="2200" spc="-1" strike="noStrike">
              <a:solidFill>
                <a:srgbClr val="000000"/>
              </a:solidFill>
              <a:latin typeface="Arial"/>
            </a:endParaRPr>
          </a:p>
        </p:txBody>
      </p:sp>
      <p:sp>
        <p:nvSpPr>
          <p:cNvPr id="372" name="CustomShape 3"/>
          <p:cNvSpPr/>
          <p:nvPr/>
        </p:nvSpPr>
        <p:spPr>
          <a:xfrm>
            <a:off x="335520" y="1268280"/>
            <a:ext cx="10737360" cy="5024880"/>
          </a:xfrm>
          <a:prstGeom prst="rect">
            <a:avLst/>
          </a:prstGeom>
          <a:noFill/>
          <a:ln w="0">
            <a:noFill/>
          </a:ln>
        </p:spPr>
        <p:style>
          <a:lnRef idx="0"/>
          <a:fillRef idx="0"/>
          <a:effectRef idx="0"/>
          <a:fontRef idx="minor"/>
        </p:style>
        <p:txBody>
          <a:bodyPr lIns="90000" rIns="90000" tIns="45000" bIns="45000" anchor="ctr">
            <a:noAutofit/>
          </a:bodyPr>
          <a:p>
            <a:pPr algn="ctr" defTabSz="914400">
              <a:lnSpc>
                <a:spcPct val="100000"/>
              </a:lnSpc>
            </a:pPr>
            <a:endParaRPr b="0" lang="en-GB" sz="1800" spc="-1" strike="noStrike">
              <a:solidFill>
                <a:srgbClr val="000000"/>
              </a:solidFill>
              <a:latin typeface="Arial"/>
            </a:endParaRPr>
          </a:p>
          <a:p>
            <a:pPr algn="ctr" defTabSz="914400">
              <a:lnSpc>
                <a:spcPct val="100000"/>
              </a:lnSpc>
              <a:spcBef>
                <a:spcPts val="360"/>
              </a:spcBef>
            </a:pPr>
            <a:r>
              <a:rPr b="0" i="1" lang="en-US" sz="1800" spc="-1" strike="noStrike">
                <a:solidFill>
                  <a:srgbClr val="000000"/>
                </a:solidFill>
                <a:latin typeface="DejaVu Sans"/>
                <a:ea typeface="DejaVu Sans"/>
              </a:rPr>
              <a:t>“</a:t>
            </a:r>
            <a:r>
              <a:rPr b="1" i="1" lang="en-US" sz="1800" spc="-1" strike="noStrike" u="sng">
                <a:solidFill>
                  <a:srgbClr val="000000"/>
                </a:solidFill>
                <a:uFillTx/>
                <a:latin typeface="DejaVu Sans"/>
                <a:ea typeface="DejaVu Sans"/>
              </a:rPr>
              <a:t>Global warming</a:t>
            </a:r>
            <a:r>
              <a:rPr b="0" i="1" lang="en-US" sz="1800" spc="-1" strike="noStrike">
                <a:solidFill>
                  <a:srgbClr val="000000"/>
                </a:solidFill>
                <a:latin typeface="DejaVu Sans"/>
                <a:ea typeface="DejaVu Sans"/>
              </a:rPr>
              <a:t> is the long-term heating of Earth’s climate system observed since the pre-industrial period (between 1850 and 1900) due to human activities, primarily fossil fuel burning, which increases heat-trapping greenhouse gas levels in Earth’s atmosphere. </a:t>
            </a:r>
            <a:endParaRPr b="0" lang="en-GB" sz="1800" spc="-1" strike="noStrike">
              <a:solidFill>
                <a:srgbClr val="000000"/>
              </a:solidFill>
              <a:latin typeface="Arial"/>
            </a:endParaRPr>
          </a:p>
          <a:p>
            <a:pPr algn="ctr" defTabSz="914400">
              <a:lnSpc>
                <a:spcPct val="100000"/>
              </a:lnSpc>
              <a:spcBef>
                <a:spcPts val="360"/>
              </a:spcBef>
            </a:pPr>
            <a:endParaRPr b="0" lang="en-GB" sz="1800" spc="-1" strike="noStrike">
              <a:solidFill>
                <a:srgbClr val="000000"/>
              </a:solidFill>
              <a:latin typeface="Arial"/>
            </a:endParaRPr>
          </a:p>
          <a:p>
            <a:pPr algn="ctr" defTabSz="914400">
              <a:lnSpc>
                <a:spcPct val="100000"/>
              </a:lnSpc>
              <a:spcBef>
                <a:spcPts val="360"/>
              </a:spcBef>
            </a:pPr>
            <a:r>
              <a:rPr b="0" i="1" lang="en-US" sz="1800" spc="-1" strike="noStrike">
                <a:solidFill>
                  <a:srgbClr val="000000"/>
                </a:solidFill>
                <a:latin typeface="DejaVu Sans"/>
                <a:ea typeface="DejaVu Sans"/>
              </a:rPr>
              <a:t>The term is frequently used interchangeably with the term </a:t>
            </a:r>
            <a:r>
              <a:rPr b="0" i="1" lang="en-US" sz="1800" spc="-1" strike="noStrike" u="sng">
                <a:solidFill>
                  <a:srgbClr val="000000"/>
                </a:solidFill>
                <a:uFillTx/>
                <a:latin typeface="DejaVu Sans"/>
                <a:ea typeface="DejaVu Sans"/>
              </a:rPr>
              <a:t>climate change</a:t>
            </a:r>
            <a:r>
              <a:rPr b="0" i="1" lang="en-US" sz="1800" spc="-1" strike="noStrike">
                <a:solidFill>
                  <a:srgbClr val="000000"/>
                </a:solidFill>
                <a:latin typeface="DejaVu Sans"/>
                <a:ea typeface="DejaVu Sans"/>
              </a:rPr>
              <a:t>, though the latter refers to both human- and naturally produced warming and the effects it has on our planet. </a:t>
            </a:r>
            <a:endParaRPr b="0" lang="en-GB" sz="1800" spc="-1" strike="noStrike">
              <a:solidFill>
                <a:srgbClr val="000000"/>
              </a:solidFill>
              <a:latin typeface="Arial"/>
            </a:endParaRPr>
          </a:p>
          <a:p>
            <a:pPr algn="ctr" defTabSz="914400">
              <a:lnSpc>
                <a:spcPct val="100000"/>
              </a:lnSpc>
              <a:spcBef>
                <a:spcPts val="360"/>
              </a:spcBef>
            </a:pPr>
            <a:endParaRPr b="0" lang="en-GB" sz="1800" spc="-1" strike="noStrike">
              <a:solidFill>
                <a:srgbClr val="000000"/>
              </a:solidFill>
              <a:latin typeface="Arial"/>
            </a:endParaRPr>
          </a:p>
          <a:p>
            <a:pPr algn="ctr" defTabSz="914400">
              <a:lnSpc>
                <a:spcPct val="100000"/>
              </a:lnSpc>
              <a:spcBef>
                <a:spcPts val="360"/>
              </a:spcBef>
            </a:pPr>
            <a:r>
              <a:rPr b="0" i="1" lang="en-US" sz="1800" spc="-1" strike="noStrike">
                <a:solidFill>
                  <a:srgbClr val="ffffff"/>
                </a:solidFill>
                <a:latin typeface="DejaVu Sans"/>
                <a:ea typeface="DejaVu Sans"/>
              </a:rPr>
              <a:t>It is most commonly measured as the average increase in Earth’s global surface temperature.”</a:t>
            </a:r>
            <a:endParaRPr b="0" lang="en-GB" sz="1800" spc="-1" strike="noStrike">
              <a:solidFill>
                <a:srgbClr val="000000"/>
              </a:solidFill>
              <a:latin typeface="Arial"/>
            </a:endParaRPr>
          </a:p>
        </p:txBody>
      </p:sp>
      <p:sp>
        <p:nvSpPr>
          <p:cNvPr id="373" name="CustomShape 4"/>
          <p:cNvSpPr/>
          <p:nvPr/>
        </p:nvSpPr>
        <p:spPr>
          <a:xfrm>
            <a:off x="361080" y="2286000"/>
            <a:ext cx="10786320" cy="337464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374" name="CustomShape 5"/>
          <p:cNvSpPr/>
          <p:nvPr/>
        </p:nvSpPr>
        <p:spPr>
          <a:xfrm>
            <a:off x="263520" y="6492240"/>
            <a:ext cx="10792080" cy="227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Nasa – Overview: Weather, Global Warming, and Climate Change – https://climate.nasa.gov/resources/global-warming-vs-climate-change/</a:t>
            </a:r>
            <a:endParaRPr b="0" lang="en-GB"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5" name="CustomShape 1"/>
          <p:cNvSpPr/>
          <p:nvPr/>
        </p:nvSpPr>
        <p:spPr>
          <a:xfrm>
            <a:off x="335520" y="764640"/>
            <a:ext cx="10737360" cy="4881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Climate Change Basics</a:t>
            </a:r>
            <a:endParaRPr b="0" lang="en-GB" sz="2400" spc="-1" strike="noStrike">
              <a:solidFill>
                <a:srgbClr val="000000"/>
              </a:solidFill>
              <a:latin typeface="Arial"/>
            </a:endParaRPr>
          </a:p>
        </p:txBody>
      </p:sp>
      <p:sp>
        <p:nvSpPr>
          <p:cNvPr id="376" name="CustomShape 2"/>
          <p:cNvSpPr/>
          <p:nvPr/>
        </p:nvSpPr>
        <p:spPr>
          <a:xfrm>
            <a:off x="432720" y="1148040"/>
            <a:ext cx="10346400" cy="48708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Global Warming</a:t>
            </a:r>
            <a:endParaRPr b="0" lang="en-GB" sz="2200" spc="-1" strike="noStrike">
              <a:solidFill>
                <a:srgbClr val="000000"/>
              </a:solidFill>
              <a:latin typeface="Arial"/>
            </a:endParaRPr>
          </a:p>
        </p:txBody>
      </p:sp>
      <p:sp>
        <p:nvSpPr>
          <p:cNvPr id="377" name="CustomShape 3"/>
          <p:cNvSpPr/>
          <p:nvPr/>
        </p:nvSpPr>
        <p:spPr>
          <a:xfrm>
            <a:off x="335520" y="1268280"/>
            <a:ext cx="10737360" cy="5024880"/>
          </a:xfrm>
          <a:prstGeom prst="rect">
            <a:avLst/>
          </a:prstGeom>
          <a:noFill/>
          <a:ln w="0">
            <a:noFill/>
          </a:ln>
        </p:spPr>
        <p:style>
          <a:lnRef idx="0"/>
          <a:fillRef idx="0"/>
          <a:effectRef idx="0"/>
          <a:fontRef idx="minor"/>
        </p:style>
        <p:txBody>
          <a:bodyPr lIns="90000" rIns="90000" tIns="45000" bIns="45000" anchor="ctr">
            <a:noAutofit/>
          </a:bodyPr>
          <a:p>
            <a:pPr algn="ctr" defTabSz="914400">
              <a:lnSpc>
                <a:spcPct val="100000"/>
              </a:lnSpc>
            </a:pPr>
            <a:endParaRPr b="0" lang="en-GB" sz="1800" spc="-1" strike="noStrike">
              <a:solidFill>
                <a:srgbClr val="000000"/>
              </a:solidFill>
              <a:latin typeface="Arial"/>
            </a:endParaRPr>
          </a:p>
          <a:p>
            <a:pPr algn="ctr" defTabSz="914400">
              <a:lnSpc>
                <a:spcPct val="100000"/>
              </a:lnSpc>
              <a:spcBef>
                <a:spcPts val="360"/>
              </a:spcBef>
            </a:pPr>
            <a:r>
              <a:rPr b="0" i="1" lang="en-US" sz="1800" spc="-1" strike="noStrike">
                <a:solidFill>
                  <a:srgbClr val="000000"/>
                </a:solidFill>
                <a:latin typeface="DejaVu Sans"/>
                <a:ea typeface="DejaVu Sans"/>
              </a:rPr>
              <a:t>“</a:t>
            </a:r>
            <a:r>
              <a:rPr b="1" i="1" lang="en-US" sz="1800" spc="-1" strike="noStrike" u="sng">
                <a:solidFill>
                  <a:srgbClr val="000000"/>
                </a:solidFill>
                <a:uFillTx/>
                <a:latin typeface="DejaVu Sans"/>
                <a:ea typeface="DejaVu Sans"/>
              </a:rPr>
              <a:t>Global warming</a:t>
            </a:r>
            <a:r>
              <a:rPr b="0" i="1" lang="en-US" sz="1800" spc="-1" strike="noStrike">
                <a:solidFill>
                  <a:srgbClr val="000000"/>
                </a:solidFill>
                <a:latin typeface="DejaVu Sans"/>
                <a:ea typeface="DejaVu Sans"/>
              </a:rPr>
              <a:t> is the long-term heating of Earth’s climate system observed since the pre-industrial period (between 1850 and 1900) due to human activities, primarily fossil fuel burning, which increases heat-trapping greenhouse gas levels in Earth’s atmosphere. </a:t>
            </a:r>
            <a:endParaRPr b="0" lang="en-GB" sz="1800" spc="-1" strike="noStrike">
              <a:solidFill>
                <a:srgbClr val="000000"/>
              </a:solidFill>
              <a:latin typeface="Arial"/>
            </a:endParaRPr>
          </a:p>
          <a:p>
            <a:pPr algn="ctr" defTabSz="914400">
              <a:lnSpc>
                <a:spcPct val="100000"/>
              </a:lnSpc>
              <a:spcBef>
                <a:spcPts val="360"/>
              </a:spcBef>
            </a:pPr>
            <a:endParaRPr b="0" lang="en-GB" sz="1800" spc="-1" strike="noStrike">
              <a:solidFill>
                <a:srgbClr val="000000"/>
              </a:solidFill>
              <a:latin typeface="Arial"/>
            </a:endParaRPr>
          </a:p>
          <a:p>
            <a:pPr algn="ctr" defTabSz="914400">
              <a:lnSpc>
                <a:spcPct val="100000"/>
              </a:lnSpc>
              <a:spcBef>
                <a:spcPts val="360"/>
              </a:spcBef>
            </a:pPr>
            <a:r>
              <a:rPr b="0" i="1" lang="en-US" sz="1800" spc="-1" strike="noStrike">
                <a:solidFill>
                  <a:srgbClr val="000000"/>
                </a:solidFill>
                <a:latin typeface="DejaVu Sans"/>
                <a:ea typeface="DejaVu Sans"/>
              </a:rPr>
              <a:t>The term is frequently used interchangeably with the term </a:t>
            </a:r>
            <a:r>
              <a:rPr b="0" i="1" lang="en-US" sz="1800" spc="-1" strike="noStrike" u="sng">
                <a:solidFill>
                  <a:srgbClr val="000000"/>
                </a:solidFill>
                <a:uFillTx/>
                <a:latin typeface="DejaVu Sans"/>
                <a:ea typeface="DejaVu Sans"/>
              </a:rPr>
              <a:t>climate change</a:t>
            </a:r>
            <a:r>
              <a:rPr b="0" i="1" lang="en-US" sz="1800" spc="-1" strike="noStrike">
                <a:solidFill>
                  <a:srgbClr val="000000"/>
                </a:solidFill>
                <a:latin typeface="DejaVu Sans"/>
                <a:ea typeface="DejaVu Sans"/>
              </a:rPr>
              <a:t>, though the latter refers to both human- and naturally produced warming and the effects it has on our planet. </a:t>
            </a:r>
            <a:endParaRPr b="0" lang="en-GB" sz="1800" spc="-1" strike="noStrike">
              <a:solidFill>
                <a:srgbClr val="000000"/>
              </a:solidFill>
              <a:latin typeface="Arial"/>
            </a:endParaRPr>
          </a:p>
          <a:p>
            <a:pPr algn="ctr" defTabSz="914400">
              <a:lnSpc>
                <a:spcPct val="100000"/>
              </a:lnSpc>
              <a:spcBef>
                <a:spcPts val="360"/>
              </a:spcBef>
            </a:pPr>
            <a:endParaRPr b="0" lang="en-GB" sz="1800" spc="-1" strike="noStrike">
              <a:solidFill>
                <a:srgbClr val="000000"/>
              </a:solidFill>
              <a:latin typeface="Arial"/>
            </a:endParaRPr>
          </a:p>
          <a:p>
            <a:pPr algn="ctr" defTabSz="914400">
              <a:lnSpc>
                <a:spcPct val="100000"/>
              </a:lnSpc>
              <a:spcBef>
                <a:spcPts val="360"/>
              </a:spcBef>
            </a:pPr>
            <a:r>
              <a:rPr b="0" i="1" lang="en-US" sz="1800" spc="-1" strike="noStrike">
                <a:solidFill>
                  <a:srgbClr val="000000"/>
                </a:solidFill>
                <a:latin typeface="DejaVu Sans"/>
                <a:ea typeface="DejaVu Sans"/>
              </a:rPr>
              <a:t>It is most commonly measured as the average increase in Earth’s global surface temperature.”</a:t>
            </a:r>
            <a:endParaRPr b="0" lang="en-GB" sz="1800" spc="-1" strike="noStrike">
              <a:solidFill>
                <a:srgbClr val="000000"/>
              </a:solidFill>
              <a:latin typeface="Arial"/>
            </a:endParaRPr>
          </a:p>
        </p:txBody>
      </p:sp>
      <p:sp>
        <p:nvSpPr>
          <p:cNvPr id="378" name="CustomShape 4"/>
          <p:cNvSpPr/>
          <p:nvPr/>
        </p:nvSpPr>
        <p:spPr>
          <a:xfrm>
            <a:off x="361080" y="2286000"/>
            <a:ext cx="10786320" cy="337464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379" name="CustomShape 5"/>
          <p:cNvSpPr/>
          <p:nvPr/>
        </p:nvSpPr>
        <p:spPr>
          <a:xfrm>
            <a:off x="263520" y="6492240"/>
            <a:ext cx="10792080" cy="227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Nasa – Overview: Weather, Global Warming, and Climate Change – https://climate.nasa.gov/resources/global-warming-vs-climate-change/</a:t>
            </a:r>
            <a:endParaRPr b="0" lang="en-GB"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0" name="CustomShape 1"/>
          <p:cNvSpPr/>
          <p:nvPr/>
        </p:nvSpPr>
        <p:spPr>
          <a:xfrm>
            <a:off x="335520" y="764640"/>
            <a:ext cx="10737360" cy="4881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Climate Change Basics</a:t>
            </a:r>
            <a:endParaRPr b="0" lang="en-GB" sz="2400" spc="-1" strike="noStrike">
              <a:solidFill>
                <a:srgbClr val="000000"/>
              </a:solidFill>
              <a:latin typeface="Arial"/>
            </a:endParaRPr>
          </a:p>
        </p:txBody>
      </p:sp>
      <p:sp>
        <p:nvSpPr>
          <p:cNvPr id="381" name="CustomShape 2"/>
          <p:cNvSpPr/>
          <p:nvPr/>
        </p:nvSpPr>
        <p:spPr>
          <a:xfrm>
            <a:off x="432720" y="1148040"/>
            <a:ext cx="10346400" cy="48708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Global Warming – Earth Energy Budget</a:t>
            </a:r>
            <a:endParaRPr b="0" lang="en-GB" sz="2200" spc="-1" strike="noStrike">
              <a:solidFill>
                <a:srgbClr val="000000"/>
              </a:solidFill>
              <a:latin typeface="Arial"/>
            </a:endParaRPr>
          </a:p>
        </p:txBody>
      </p:sp>
      <p:pic>
        <p:nvPicPr>
          <p:cNvPr id="382" name="Grafik 142" descr=""/>
          <p:cNvPicPr/>
          <p:nvPr/>
        </p:nvPicPr>
        <p:blipFill>
          <a:blip r:embed="rId1"/>
          <a:stretch/>
        </p:blipFill>
        <p:spPr>
          <a:xfrm>
            <a:off x="2709720" y="1554480"/>
            <a:ext cx="6425640" cy="4963320"/>
          </a:xfrm>
          <a:prstGeom prst="rect">
            <a:avLst/>
          </a:prstGeom>
          <a:ln w="0">
            <a:noFill/>
          </a:ln>
        </p:spPr>
      </p:pic>
      <p:sp>
        <p:nvSpPr>
          <p:cNvPr id="383" name="CustomShape 3"/>
          <p:cNvSpPr/>
          <p:nvPr/>
        </p:nvSpPr>
        <p:spPr>
          <a:xfrm>
            <a:off x="9950040" y="911520"/>
            <a:ext cx="508320" cy="488160"/>
          </a:xfrm>
          <a:prstGeom prst="star5">
            <a:avLst>
              <a:gd name="adj" fmla="val 19098"/>
              <a:gd name="hf" fmla="val 105146"/>
              <a:gd name="vf" fmla="val 110557"/>
            </a:avLst>
          </a:prstGeom>
          <a:solidFill>
            <a:srgbClr val="92d050"/>
          </a:solidFill>
          <a:ln>
            <a:solidFill>
              <a:srgbClr val="0d0d0d"/>
            </a:solidFill>
          </a:ln>
        </p:spPr>
        <p:style>
          <a:lnRef idx="2">
            <a:schemeClr val="accent1">
              <a:shade val="50000"/>
            </a:schemeClr>
          </a:lnRef>
          <a:fillRef idx="1">
            <a:schemeClr val="accent1"/>
          </a:fillRef>
          <a:effectRef idx="0">
            <a:schemeClr val="accent1"/>
          </a:effectRef>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384" name="CustomShape 4"/>
          <p:cNvSpPr/>
          <p:nvPr/>
        </p:nvSpPr>
        <p:spPr>
          <a:xfrm>
            <a:off x="263520" y="6492240"/>
            <a:ext cx="10517760" cy="227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NASA – https://commons.wikimedia.org/wiki/File:The-NASA-Earth%27s-Energy-Budget-Poster-Radiant-Energy-System-satellite-infrared-radiation-fluxes.jpg – Public Domain.</a:t>
            </a:r>
            <a:endParaRPr b="0" lang="en-GB"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5" name="CustomShape 1"/>
          <p:cNvSpPr/>
          <p:nvPr/>
        </p:nvSpPr>
        <p:spPr>
          <a:xfrm>
            <a:off x="335520" y="764640"/>
            <a:ext cx="10737360" cy="4881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Climate Change Basics</a:t>
            </a:r>
            <a:endParaRPr b="0" lang="en-GB" sz="2400" spc="-1" strike="noStrike">
              <a:solidFill>
                <a:srgbClr val="000000"/>
              </a:solidFill>
              <a:latin typeface="Arial"/>
            </a:endParaRPr>
          </a:p>
        </p:txBody>
      </p:sp>
      <p:sp>
        <p:nvSpPr>
          <p:cNvPr id="386" name="CustomShape 2"/>
          <p:cNvSpPr/>
          <p:nvPr/>
        </p:nvSpPr>
        <p:spPr>
          <a:xfrm>
            <a:off x="432720" y="1148040"/>
            <a:ext cx="10346400" cy="48708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Global Warming – Annual Mean Global Temperatures (1850-2018)</a:t>
            </a:r>
            <a:endParaRPr b="0" lang="en-GB" sz="2200" spc="-1" strike="noStrike">
              <a:solidFill>
                <a:srgbClr val="000000"/>
              </a:solidFill>
              <a:latin typeface="Arial"/>
            </a:endParaRPr>
          </a:p>
        </p:txBody>
      </p:sp>
      <p:pic>
        <p:nvPicPr>
          <p:cNvPr id="387" name="Grafik 147" descr=""/>
          <p:cNvPicPr/>
          <p:nvPr/>
        </p:nvPicPr>
        <p:blipFill>
          <a:blip r:embed="rId1"/>
          <a:stretch/>
        </p:blipFill>
        <p:spPr>
          <a:xfrm>
            <a:off x="269640" y="1828800"/>
            <a:ext cx="10968840" cy="4106160"/>
          </a:xfrm>
          <a:prstGeom prst="rect">
            <a:avLst/>
          </a:prstGeom>
          <a:ln w="0">
            <a:noFill/>
          </a:ln>
        </p:spPr>
      </p:pic>
      <p:sp>
        <p:nvSpPr>
          <p:cNvPr id="388" name="CustomShape 3"/>
          <p:cNvSpPr/>
          <p:nvPr/>
        </p:nvSpPr>
        <p:spPr>
          <a:xfrm>
            <a:off x="263520" y="6492240"/>
            <a:ext cx="1051776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Ed Hawkins – https://commons.wikimedia.org/wiki/File:20181204_Warming_stripes_(global,_WMO,_1850-2018)_-_Climate_Lab_Book_(Ed_Hawkins).png – </a:t>
            </a:r>
            <a:r>
              <a:rPr b="0" lang="en-US" sz="900" spc="-1" strike="noStrike" u="sng">
                <a:solidFill>
                  <a:srgbClr val="0000ff"/>
                </a:solidFill>
                <a:uFillTx/>
                <a:latin typeface="Roboto"/>
                <a:ea typeface="Roboto"/>
                <a:hlinkClick r:id="rId2"/>
              </a:rPr>
              <a:t>CC BY-SA 4.0</a:t>
            </a:r>
            <a:r>
              <a:rPr b="0" lang="en-US" sz="900" spc="-1" strike="noStrike">
                <a:solidFill>
                  <a:srgbClr val="a6a6a6"/>
                </a:solidFill>
                <a:latin typeface="Roboto"/>
                <a:ea typeface="Roboto"/>
              </a:rPr>
              <a:t>.</a:t>
            </a:r>
            <a:endParaRPr b="0" lang="en-GB" sz="900" spc="-1" strike="noStrike">
              <a:solidFill>
                <a:srgbClr val="000000"/>
              </a:solidFill>
              <a:latin typeface="Arial"/>
            </a:endParaRPr>
          </a:p>
        </p:txBody>
      </p:sp>
      <p:sp>
        <p:nvSpPr>
          <p:cNvPr id="389" name="CustomShape 4"/>
          <p:cNvSpPr/>
          <p:nvPr/>
        </p:nvSpPr>
        <p:spPr>
          <a:xfrm>
            <a:off x="335520" y="1268280"/>
            <a:ext cx="10737360" cy="5024880"/>
          </a:xfrm>
          <a:prstGeom prst="rect">
            <a:avLst/>
          </a:prstGeom>
          <a:noFill/>
          <a:ln w="0">
            <a:noFill/>
          </a:ln>
        </p:spPr>
        <p:style>
          <a:lnRef idx="0"/>
          <a:fillRef idx="0"/>
          <a:effectRef idx="0"/>
          <a:fontRef idx="minor"/>
        </p:style>
        <p:txBody>
          <a:bodyPr lIns="90000" rIns="90000" tIns="45000" bIns="45000" anchor="ctr">
            <a:noAutofit/>
          </a:bodyPr>
          <a:p>
            <a:pPr defTabSz="914400">
              <a:lnSpc>
                <a:spcPct val="100000"/>
              </a:lnSpc>
            </a:pPr>
            <a:endParaRPr b="0" lang="en-GB" sz="1800" spc="-1" strike="noStrike">
              <a:solidFill>
                <a:srgbClr val="000000"/>
              </a:solidFill>
              <a:latin typeface="Arial"/>
            </a:endParaRPr>
          </a:p>
          <a:p>
            <a:pPr defTabSz="914400">
              <a:lnSpc>
                <a:spcPct val="100000"/>
              </a:lnSpc>
              <a:spcBef>
                <a:spcPts val="360"/>
              </a:spcBef>
            </a:pPr>
            <a:endParaRPr b="0" lang="en-GB" sz="1800" spc="-1" strike="noStrike">
              <a:solidFill>
                <a:srgbClr val="000000"/>
              </a:solidFill>
              <a:latin typeface="Arial"/>
            </a:endParaRPr>
          </a:p>
          <a:p>
            <a:pPr defTabSz="914400">
              <a:lnSpc>
                <a:spcPct val="100000"/>
              </a:lnSpc>
              <a:spcBef>
                <a:spcPts val="360"/>
              </a:spcBef>
            </a:pPr>
            <a:endParaRPr b="0" lang="en-GB" sz="1800" spc="-1" strike="noStrike">
              <a:solidFill>
                <a:srgbClr val="000000"/>
              </a:solidFill>
              <a:latin typeface="Arial"/>
            </a:endParaRPr>
          </a:p>
          <a:p>
            <a:pPr defTabSz="914400">
              <a:lnSpc>
                <a:spcPct val="100000"/>
              </a:lnSpc>
              <a:spcBef>
                <a:spcPts val="360"/>
              </a:spcBef>
            </a:pPr>
            <a:endParaRPr b="0" lang="en-GB" sz="1800" spc="-1" strike="noStrike">
              <a:solidFill>
                <a:srgbClr val="000000"/>
              </a:solidFill>
              <a:latin typeface="Arial"/>
            </a:endParaRPr>
          </a:p>
          <a:p>
            <a:pPr defTabSz="914400">
              <a:lnSpc>
                <a:spcPct val="100000"/>
              </a:lnSpc>
              <a:spcBef>
                <a:spcPts val="360"/>
              </a:spcBef>
            </a:pPr>
            <a:endParaRPr b="0" lang="en-GB" sz="1800" spc="-1" strike="noStrike">
              <a:solidFill>
                <a:srgbClr val="000000"/>
              </a:solidFill>
              <a:latin typeface="Arial"/>
            </a:endParaRPr>
          </a:p>
          <a:p>
            <a:pPr defTabSz="914400">
              <a:lnSpc>
                <a:spcPct val="100000"/>
              </a:lnSpc>
              <a:spcBef>
                <a:spcPts val="360"/>
              </a:spcBef>
            </a:pPr>
            <a:endParaRPr b="0" lang="en-GB" sz="1800" spc="-1" strike="noStrike">
              <a:solidFill>
                <a:srgbClr val="000000"/>
              </a:solidFill>
              <a:latin typeface="Arial"/>
            </a:endParaRPr>
          </a:p>
          <a:p>
            <a:pPr defTabSz="914400">
              <a:lnSpc>
                <a:spcPct val="100000"/>
              </a:lnSpc>
              <a:spcBef>
                <a:spcPts val="360"/>
              </a:spcBef>
            </a:pPr>
            <a:endParaRPr b="0" lang="en-GB" sz="1800" spc="-1" strike="noStrike">
              <a:solidFill>
                <a:srgbClr val="000000"/>
              </a:solidFill>
              <a:latin typeface="Arial"/>
            </a:endParaRPr>
          </a:p>
          <a:p>
            <a:pPr defTabSz="914400">
              <a:lnSpc>
                <a:spcPct val="100000"/>
              </a:lnSpc>
              <a:spcBef>
                <a:spcPts val="360"/>
              </a:spcBef>
            </a:pPr>
            <a:endParaRPr b="0" lang="en-GB" sz="1800" spc="-1" strike="noStrike">
              <a:solidFill>
                <a:srgbClr val="000000"/>
              </a:solidFill>
              <a:latin typeface="Arial"/>
            </a:endParaRPr>
          </a:p>
          <a:p>
            <a:pPr defTabSz="914400">
              <a:lnSpc>
                <a:spcPct val="100000"/>
              </a:lnSpc>
              <a:spcBef>
                <a:spcPts val="360"/>
              </a:spcBef>
            </a:pPr>
            <a:endParaRPr b="0" lang="en-GB" sz="1800" spc="-1" strike="noStrike">
              <a:solidFill>
                <a:srgbClr val="000000"/>
              </a:solidFill>
              <a:latin typeface="Arial"/>
            </a:endParaRPr>
          </a:p>
          <a:p>
            <a:pPr defTabSz="914400">
              <a:lnSpc>
                <a:spcPct val="100000"/>
              </a:lnSpc>
              <a:spcBef>
                <a:spcPts val="360"/>
              </a:spcBef>
            </a:pPr>
            <a:endParaRPr b="0" lang="en-GB" sz="1800" spc="-1" strike="noStrike">
              <a:solidFill>
                <a:srgbClr val="000000"/>
              </a:solidFill>
              <a:latin typeface="Arial"/>
            </a:endParaRPr>
          </a:p>
          <a:p>
            <a:pPr defTabSz="914400">
              <a:lnSpc>
                <a:spcPct val="100000"/>
              </a:lnSpc>
              <a:spcBef>
                <a:spcPts val="360"/>
              </a:spcBef>
            </a:pPr>
            <a:endParaRPr b="0" lang="en-GB" sz="1800" spc="-1" strike="noStrike">
              <a:solidFill>
                <a:srgbClr val="000000"/>
              </a:solidFill>
              <a:latin typeface="Arial"/>
            </a:endParaRPr>
          </a:p>
          <a:p>
            <a:pPr defTabSz="914400">
              <a:lnSpc>
                <a:spcPct val="100000"/>
              </a:lnSpc>
              <a:spcBef>
                <a:spcPts val="360"/>
              </a:spcBef>
            </a:pPr>
            <a:endParaRPr b="0" lang="en-GB" sz="1800" spc="-1" strike="noStrike">
              <a:solidFill>
                <a:srgbClr val="000000"/>
              </a:solidFill>
              <a:latin typeface="Arial"/>
            </a:endParaRPr>
          </a:p>
          <a:p>
            <a:pPr defTabSz="914400">
              <a:lnSpc>
                <a:spcPct val="100000"/>
              </a:lnSpc>
              <a:spcBef>
                <a:spcPts val="360"/>
              </a:spcBef>
            </a:pPr>
            <a:endParaRPr b="0" lang="en-GB" sz="1800" spc="-1" strike="noStrike">
              <a:solidFill>
                <a:srgbClr val="000000"/>
              </a:solidFill>
              <a:latin typeface="Arial"/>
            </a:endParaRPr>
          </a:p>
          <a:p>
            <a:pPr defTabSz="914400">
              <a:lnSpc>
                <a:spcPct val="100000"/>
              </a:lnSpc>
              <a:spcBef>
                <a:spcPts val="360"/>
              </a:spcBef>
            </a:pPr>
            <a:endParaRPr b="0" lang="en-GB" sz="1800" spc="-1" strike="noStrike">
              <a:solidFill>
                <a:srgbClr val="000000"/>
              </a:solidFill>
              <a:latin typeface="Arial"/>
            </a:endParaRPr>
          </a:p>
          <a:p>
            <a:pPr defTabSz="914400">
              <a:lnSpc>
                <a:spcPct val="100000"/>
              </a:lnSpc>
              <a:spcBef>
                <a:spcPts val="360"/>
              </a:spcBef>
            </a:pPr>
            <a:endParaRPr b="0" lang="en-GB" sz="1800" spc="-1" strike="noStrike">
              <a:solidFill>
                <a:srgbClr val="000000"/>
              </a:solidFill>
              <a:latin typeface="Arial"/>
            </a:endParaRPr>
          </a:p>
          <a:p>
            <a:pPr marL="195120" indent="-18216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1 stripe = 1 year</a:t>
            </a: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0" name="CustomShape 1"/>
          <p:cNvSpPr/>
          <p:nvPr/>
        </p:nvSpPr>
        <p:spPr>
          <a:xfrm>
            <a:off x="335520" y="764640"/>
            <a:ext cx="10737360" cy="4881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Climate Change Basics</a:t>
            </a:r>
            <a:endParaRPr b="0" lang="en-GB" sz="2400" spc="-1" strike="noStrike">
              <a:solidFill>
                <a:srgbClr val="000000"/>
              </a:solidFill>
              <a:latin typeface="Arial"/>
            </a:endParaRPr>
          </a:p>
        </p:txBody>
      </p:sp>
      <p:sp>
        <p:nvSpPr>
          <p:cNvPr id="391" name="CustomShape 2"/>
          <p:cNvSpPr/>
          <p:nvPr/>
        </p:nvSpPr>
        <p:spPr>
          <a:xfrm>
            <a:off x="335520" y="1268280"/>
            <a:ext cx="10737360" cy="5024880"/>
          </a:xfrm>
          <a:prstGeom prst="rect">
            <a:avLst/>
          </a:prstGeom>
          <a:noFill/>
          <a:ln w="0">
            <a:noFill/>
          </a:ln>
        </p:spPr>
        <p:style>
          <a:lnRef idx="0"/>
          <a:fillRef idx="0"/>
          <a:effectRef idx="0"/>
          <a:fontRef idx="minor"/>
        </p:style>
        <p:txBody>
          <a:bodyPr lIns="90000" rIns="90000" tIns="45000" bIns="45000" anchor="ctr">
            <a:noAutofit/>
          </a:bodyPr>
          <a:p>
            <a:pPr algn="ctr" defTabSz="914400">
              <a:lnSpc>
                <a:spcPct val="100000"/>
              </a:lnSpc>
            </a:pPr>
            <a:endParaRPr b="0" lang="en-GB" sz="1800" spc="-1" strike="noStrike">
              <a:solidFill>
                <a:srgbClr val="000000"/>
              </a:solidFill>
              <a:latin typeface="Arial"/>
            </a:endParaRPr>
          </a:p>
          <a:p>
            <a:pPr algn="ctr" defTabSz="914400">
              <a:lnSpc>
                <a:spcPct val="100000"/>
              </a:lnSpc>
              <a:spcBef>
                <a:spcPts val="360"/>
              </a:spcBef>
            </a:pPr>
            <a:r>
              <a:rPr b="0" i="1" lang="en-US" sz="1800" spc="-1" strike="noStrike">
                <a:solidFill>
                  <a:srgbClr val="000000"/>
                </a:solidFill>
                <a:latin typeface="DejaVu Sans"/>
                <a:ea typeface="DejaVu Sans"/>
              </a:rPr>
              <a:t>“</a:t>
            </a:r>
            <a:r>
              <a:rPr b="1" i="1" lang="en-US" sz="1800" spc="-1" strike="noStrike" u="sng">
                <a:solidFill>
                  <a:srgbClr val="000000"/>
                </a:solidFill>
                <a:uFillTx/>
                <a:latin typeface="DejaVu Sans"/>
                <a:ea typeface="DejaVu Sans"/>
              </a:rPr>
              <a:t>Greenhouse gases</a:t>
            </a:r>
            <a:r>
              <a:rPr b="0" i="1" lang="en-US" sz="1800" spc="-1" strike="noStrike">
                <a:solidFill>
                  <a:srgbClr val="000000"/>
                </a:solidFill>
                <a:latin typeface="DejaVu Sans"/>
                <a:ea typeface="DejaVu Sans"/>
              </a:rPr>
              <a:t> are those gaseous constituents of the atmosphere, both natural and anthropogenic, that absorb and emit radiation at specific wavelengths within the spectrum of terrestrial radiation emitted by the Earth’s surface, the atmosphere itself and by clouds. This property causes the </a:t>
            </a:r>
            <a:r>
              <a:rPr b="0" i="1" lang="en-US" sz="1800" spc="-1" strike="noStrike" u="sng">
                <a:solidFill>
                  <a:srgbClr val="000000"/>
                </a:solidFill>
                <a:uFillTx/>
                <a:latin typeface="DejaVu Sans"/>
                <a:ea typeface="DejaVu Sans"/>
              </a:rPr>
              <a:t>greenhouse effect</a:t>
            </a:r>
            <a:r>
              <a:rPr b="0" i="1" lang="en-US" sz="1800" spc="-1" strike="noStrike">
                <a:solidFill>
                  <a:srgbClr val="000000"/>
                </a:solidFill>
                <a:latin typeface="DejaVu Sans"/>
                <a:ea typeface="DejaVu Sans"/>
              </a:rPr>
              <a:t>.</a:t>
            </a:r>
            <a:endParaRPr b="0" lang="en-GB" sz="1800" spc="-1" strike="noStrike">
              <a:solidFill>
                <a:srgbClr val="000000"/>
              </a:solidFill>
              <a:latin typeface="Arial"/>
            </a:endParaRPr>
          </a:p>
          <a:p>
            <a:pPr algn="ctr" defTabSz="914400">
              <a:lnSpc>
                <a:spcPct val="100000"/>
              </a:lnSpc>
              <a:spcBef>
                <a:spcPts val="360"/>
              </a:spcBef>
            </a:pPr>
            <a:endParaRPr b="0" lang="en-GB" sz="1800" spc="-1" strike="noStrike">
              <a:solidFill>
                <a:srgbClr val="000000"/>
              </a:solidFill>
              <a:latin typeface="Arial"/>
            </a:endParaRPr>
          </a:p>
          <a:p>
            <a:pPr algn="ctr" defTabSz="914400">
              <a:lnSpc>
                <a:spcPct val="100000"/>
              </a:lnSpc>
              <a:spcBef>
                <a:spcPts val="360"/>
              </a:spcBef>
            </a:pPr>
            <a:r>
              <a:rPr b="0" i="1" lang="en-US" sz="1800" spc="-1" strike="noStrike">
                <a:solidFill>
                  <a:srgbClr val="ffffff"/>
                </a:solidFill>
                <a:latin typeface="DejaVu Sans"/>
                <a:ea typeface="DejaVu Sans"/>
              </a:rPr>
              <a:t>Water vapour (H2O), carbon dioxide (CO2), nitrous oxide (N2O), methane (CH4) and ozone (O3) are the primary GHGs in the Earth’s atmosphere.” </a:t>
            </a:r>
            <a:endParaRPr b="0" lang="en-GB" sz="1800" spc="-1" strike="noStrike">
              <a:solidFill>
                <a:srgbClr val="000000"/>
              </a:solidFill>
              <a:latin typeface="Arial"/>
            </a:endParaRPr>
          </a:p>
        </p:txBody>
      </p:sp>
      <p:sp>
        <p:nvSpPr>
          <p:cNvPr id="392" name="CustomShape 3"/>
          <p:cNvSpPr/>
          <p:nvPr/>
        </p:nvSpPr>
        <p:spPr>
          <a:xfrm>
            <a:off x="432720" y="1148040"/>
            <a:ext cx="10346400" cy="48708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Greenhouse Gases (GHG)</a:t>
            </a:r>
            <a:endParaRPr b="0" lang="en-GB" sz="2200" spc="-1" strike="noStrike">
              <a:solidFill>
                <a:srgbClr val="000000"/>
              </a:solidFill>
              <a:latin typeface="Arial"/>
            </a:endParaRPr>
          </a:p>
        </p:txBody>
      </p:sp>
      <p:sp>
        <p:nvSpPr>
          <p:cNvPr id="393" name="CustomShape 4"/>
          <p:cNvSpPr/>
          <p:nvPr/>
        </p:nvSpPr>
        <p:spPr>
          <a:xfrm>
            <a:off x="360720" y="2743200"/>
            <a:ext cx="10786320" cy="236916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394" name="CustomShape 5"/>
          <p:cNvSpPr/>
          <p:nvPr/>
        </p:nvSpPr>
        <p:spPr>
          <a:xfrm>
            <a:off x="263520" y="6126480"/>
            <a:ext cx="10792080" cy="63972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IPCC, 2018: Annex I: Glossary [Matthews, J.B.R. (ed.)]. In: Global Warming of 1.5°C. An IPCC Special Report on the impacts of global warming of 1.5°C above pre-industrial levels and related global greenhouse gas emission pathways, in the context of strengthening the global response to the threat of climate change, sustainable development, and efforts to eradicate poverty [Masson-Delmotte, V., P. Zhai, H.-O. Pörtner, D. Roberts, J. Skea, P.R. Shukla, A. Pirani, W. Moufouma-Okia, C. Péan, R. Pidcock, S. Connors, J.B.R. Matthews, Y. Chen, X. Zhou, M.I. Gomis, E. Lonnoy, T. Maycock, M. Tignor, and T. Waterfield (eds.)]. In Press</a:t>
            </a:r>
            <a:endParaRPr b="0" lang="en-GB"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2" name="CustomShape 1"/>
          <p:cNvSpPr/>
          <p:nvPr/>
        </p:nvSpPr>
        <p:spPr>
          <a:xfrm>
            <a:off x="335520" y="764640"/>
            <a:ext cx="10738080" cy="4888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License</a:t>
            </a:r>
            <a:endParaRPr b="0" lang="en-GB" sz="2400" spc="-1" strike="noStrike">
              <a:solidFill>
                <a:srgbClr val="000000"/>
              </a:solidFill>
              <a:latin typeface="Arial"/>
            </a:endParaRPr>
          </a:p>
        </p:txBody>
      </p:sp>
      <p:sp>
        <p:nvSpPr>
          <p:cNvPr id="323" name="CustomShape 2"/>
          <p:cNvSpPr/>
          <p:nvPr/>
        </p:nvSpPr>
        <p:spPr>
          <a:xfrm>
            <a:off x="335520" y="1268280"/>
            <a:ext cx="10738080" cy="5025600"/>
          </a:xfrm>
          <a:prstGeom prst="rect">
            <a:avLst/>
          </a:prstGeom>
          <a:noFill/>
          <a:ln w="0">
            <a:noFill/>
          </a:ln>
        </p:spPr>
        <p:style>
          <a:lnRef idx="0"/>
          <a:fillRef idx="0"/>
          <a:effectRef idx="0"/>
          <a:fontRef idx="minor"/>
        </p:style>
        <p:txBody>
          <a:bodyPr lIns="90000" rIns="90000" tIns="45000" bIns="45000" anchor="ctr">
            <a:noAutofit/>
          </a:bodyPr>
          <a:p>
            <a:pPr defTabSz="914400">
              <a:lnSpc>
                <a:spcPct val="100000"/>
              </a:lnSpc>
            </a:pPr>
            <a:endParaRPr b="0" lang="en-GB" sz="1800" spc="-1" strike="noStrike">
              <a:solidFill>
                <a:srgbClr val="000000"/>
              </a:solidFill>
              <a:latin typeface="Arial"/>
            </a:endParaRPr>
          </a:p>
          <a:p>
            <a:pPr marL="195120" indent="-18288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This work is licensed under a </a:t>
            </a:r>
            <a:r>
              <a:rPr b="1" lang="en-US" sz="1800" spc="-1" strike="noStrike">
                <a:solidFill>
                  <a:srgbClr val="000000"/>
                </a:solidFill>
                <a:latin typeface="DejaVu Sans"/>
                <a:ea typeface="DejaVu Sans"/>
              </a:rPr>
              <a:t>Creative Commons Attribution-ShareAlike 4.0 International License</a:t>
            </a:r>
            <a:r>
              <a:rPr b="0" lang="en-US" sz="1800" spc="-1" strike="noStrike">
                <a:solidFill>
                  <a:srgbClr val="000000"/>
                </a:solidFill>
                <a:latin typeface="DejaVu Sans"/>
                <a:ea typeface="DejaVu Sans"/>
              </a:rPr>
              <a:t>. To view a copy of this license, please refer to </a:t>
            </a:r>
            <a:r>
              <a:rPr b="0" lang="en-US" sz="1800" spc="-1" strike="noStrike" u="sng">
                <a:solidFill>
                  <a:srgbClr val="0000ff"/>
                </a:solidFill>
                <a:uFillTx/>
                <a:latin typeface="DejaVu Sans"/>
                <a:ea typeface="DejaVu Sans"/>
                <a:hlinkClick r:id="rId1"/>
              </a:rPr>
              <a:t>https://creativecommons.org/licenses/by-sa/4.0/</a:t>
            </a:r>
            <a:r>
              <a:rPr b="0" lang="en-US" sz="1800" spc="-1" strike="noStrike">
                <a:solidFill>
                  <a:srgbClr val="000000"/>
                </a:solidFill>
                <a:latin typeface="DejaVu Sans"/>
                <a:ea typeface="DejaVu Sans"/>
              </a:rPr>
              <a:t> .</a:t>
            </a:r>
            <a:endParaRPr b="0" lang="en-GB" sz="1800" spc="-1" strike="noStrike">
              <a:solidFill>
                <a:srgbClr val="000000"/>
              </a:solidFill>
              <a:latin typeface="Arial"/>
            </a:endParaRPr>
          </a:p>
          <a:p>
            <a:pPr defTabSz="914400">
              <a:lnSpc>
                <a:spcPct val="100000"/>
              </a:lnSpc>
              <a:spcBef>
                <a:spcPts val="360"/>
              </a:spcBef>
            </a:pPr>
            <a:endParaRPr b="0" lang="en-GB" sz="1800" spc="-1" strike="noStrike">
              <a:solidFill>
                <a:srgbClr val="000000"/>
              </a:solidFill>
              <a:latin typeface="Arial"/>
            </a:endParaRPr>
          </a:p>
          <a:p>
            <a:pPr marL="195120" indent="-18288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Updated versions of these slides will be available in our </a:t>
            </a:r>
            <a:r>
              <a:rPr b="0" lang="en-US" sz="1800" spc="-1" strike="noStrike" u="sng">
                <a:solidFill>
                  <a:srgbClr val="0000ff"/>
                </a:solidFill>
                <a:uFillTx/>
                <a:latin typeface="DejaVu Sans"/>
                <a:ea typeface="DejaVu Sans"/>
                <a:hlinkClick r:id="rId2"/>
              </a:rPr>
              <a:t>Github repository</a:t>
            </a:r>
            <a:r>
              <a:rPr b="0" lang="en-US" sz="1800" spc="-1" strike="noStrike">
                <a:solidFill>
                  <a:srgbClr val="000000"/>
                </a:solidFill>
                <a:latin typeface="DejaVu Sans"/>
                <a:ea typeface="DejaVu Sans"/>
              </a:rPr>
              <a:t>.</a:t>
            </a:r>
            <a:endParaRPr b="0" lang="en-GB" sz="1800" spc="-1" strike="noStrike">
              <a:solidFill>
                <a:srgbClr val="000000"/>
              </a:solidFill>
              <a:latin typeface="Arial"/>
            </a:endParaRPr>
          </a:p>
          <a:p>
            <a:pPr defTabSz="914400">
              <a:lnSpc>
                <a:spcPct val="100000"/>
              </a:lnSpc>
              <a:spcBef>
                <a:spcPts val="360"/>
              </a:spcBef>
            </a:pP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5" name="CustomShape 1"/>
          <p:cNvSpPr/>
          <p:nvPr/>
        </p:nvSpPr>
        <p:spPr>
          <a:xfrm>
            <a:off x="335520" y="764640"/>
            <a:ext cx="10737360" cy="4881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Climate Change Basics</a:t>
            </a:r>
            <a:endParaRPr b="0" lang="en-GB" sz="2400" spc="-1" strike="noStrike">
              <a:solidFill>
                <a:srgbClr val="000000"/>
              </a:solidFill>
              <a:latin typeface="Arial"/>
            </a:endParaRPr>
          </a:p>
        </p:txBody>
      </p:sp>
      <p:sp>
        <p:nvSpPr>
          <p:cNvPr id="396" name="CustomShape 2"/>
          <p:cNvSpPr/>
          <p:nvPr/>
        </p:nvSpPr>
        <p:spPr>
          <a:xfrm>
            <a:off x="335520" y="1268280"/>
            <a:ext cx="10737360" cy="5024880"/>
          </a:xfrm>
          <a:prstGeom prst="rect">
            <a:avLst/>
          </a:prstGeom>
          <a:noFill/>
          <a:ln w="0">
            <a:noFill/>
          </a:ln>
        </p:spPr>
        <p:style>
          <a:lnRef idx="0"/>
          <a:fillRef idx="0"/>
          <a:effectRef idx="0"/>
          <a:fontRef idx="minor"/>
        </p:style>
        <p:txBody>
          <a:bodyPr lIns="90000" rIns="90000" tIns="45000" bIns="45000" anchor="ctr">
            <a:noAutofit/>
          </a:bodyPr>
          <a:p>
            <a:pPr algn="ctr" defTabSz="914400">
              <a:lnSpc>
                <a:spcPct val="100000"/>
              </a:lnSpc>
            </a:pPr>
            <a:endParaRPr b="0" lang="en-GB" sz="1800" spc="-1" strike="noStrike">
              <a:solidFill>
                <a:srgbClr val="000000"/>
              </a:solidFill>
              <a:latin typeface="Arial"/>
            </a:endParaRPr>
          </a:p>
          <a:p>
            <a:pPr algn="ctr" defTabSz="914400">
              <a:lnSpc>
                <a:spcPct val="100000"/>
              </a:lnSpc>
              <a:spcBef>
                <a:spcPts val="360"/>
              </a:spcBef>
            </a:pPr>
            <a:r>
              <a:rPr b="0" i="1" lang="en-US" sz="1800" spc="-1" strike="noStrike">
                <a:solidFill>
                  <a:srgbClr val="000000"/>
                </a:solidFill>
                <a:latin typeface="DejaVu Sans"/>
                <a:ea typeface="DejaVu Sans"/>
              </a:rPr>
              <a:t>“</a:t>
            </a:r>
            <a:r>
              <a:rPr b="1" i="1" lang="en-US" sz="1800" spc="-1" strike="noStrike" u="sng">
                <a:solidFill>
                  <a:srgbClr val="000000"/>
                </a:solidFill>
                <a:uFillTx/>
                <a:latin typeface="DejaVu Sans"/>
                <a:ea typeface="DejaVu Sans"/>
              </a:rPr>
              <a:t>Greenhouse gases</a:t>
            </a:r>
            <a:r>
              <a:rPr b="0" i="1" lang="en-US" sz="1800" spc="-1" strike="noStrike">
                <a:solidFill>
                  <a:srgbClr val="000000"/>
                </a:solidFill>
                <a:latin typeface="DejaVu Sans"/>
                <a:ea typeface="DejaVu Sans"/>
              </a:rPr>
              <a:t> are those gaseous constituents of the atmosphere, both natural and anthropogenic, that absorb and emit radiation at specific wavelengths within the spectrum of terrestrial radiation emitted by the Earth’s surface, the atmosphere itself and by clouds. This property causes the </a:t>
            </a:r>
            <a:r>
              <a:rPr b="0" i="1" lang="en-US" sz="1800" spc="-1" strike="noStrike" u="sng">
                <a:solidFill>
                  <a:srgbClr val="000000"/>
                </a:solidFill>
                <a:uFillTx/>
                <a:latin typeface="DejaVu Sans"/>
                <a:ea typeface="DejaVu Sans"/>
              </a:rPr>
              <a:t>greenhouse effect</a:t>
            </a:r>
            <a:r>
              <a:rPr b="0" i="1" lang="en-US" sz="1800" spc="-1" strike="noStrike">
                <a:solidFill>
                  <a:srgbClr val="000000"/>
                </a:solidFill>
                <a:latin typeface="DejaVu Sans"/>
                <a:ea typeface="DejaVu Sans"/>
              </a:rPr>
              <a:t>.</a:t>
            </a:r>
            <a:endParaRPr b="0" lang="en-GB" sz="1800" spc="-1" strike="noStrike">
              <a:solidFill>
                <a:srgbClr val="000000"/>
              </a:solidFill>
              <a:latin typeface="Arial"/>
            </a:endParaRPr>
          </a:p>
          <a:p>
            <a:pPr algn="ctr" defTabSz="914400">
              <a:lnSpc>
                <a:spcPct val="100000"/>
              </a:lnSpc>
              <a:spcBef>
                <a:spcPts val="360"/>
              </a:spcBef>
            </a:pPr>
            <a:endParaRPr b="0" lang="en-GB" sz="1800" spc="-1" strike="noStrike">
              <a:solidFill>
                <a:srgbClr val="000000"/>
              </a:solidFill>
              <a:latin typeface="Arial"/>
            </a:endParaRPr>
          </a:p>
          <a:p>
            <a:pPr algn="ctr" defTabSz="914400">
              <a:lnSpc>
                <a:spcPct val="100000"/>
              </a:lnSpc>
              <a:spcBef>
                <a:spcPts val="360"/>
              </a:spcBef>
            </a:pPr>
            <a:r>
              <a:rPr b="0" i="1" lang="en-US" sz="1800" spc="-1" strike="noStrike">
                <a:solidFill>
                  <a:srgbClr val="000000"/>
                </a:solidFill>
                <a:latin typeface="DejaVu Sans"/>
                <a:ea typeface="DejaVu Sans"/>
              </a:rPr>
              <a:t>Water vapour (H2O), carbon dioxide (CO2), nitrous oxide (N2O), methane (CH4) and ozone (O3) are the primary GHGs in the Earth’s atmosphere.” </a:t>
            </a:r>
            <a:endParaRPr b="0" lang="en-GB" sz="1800" spc="-1" strike="noStrike">
              <a:solidFill>
                <a:srgbClr val="000000"/>
              </a:solidFill>
              <a:latin typeface="Arial"/>
            </a:endParaRPr>
          </a:p>
        </p:txBody>
      </p:sp>
      <p:sp>
        <p:nvSpPr>
          <p:cNvPr id="397" name="CustomShape 3"/>
          <p:cNvSpPr/>
          <p:nvPr/>
        </p:nvSpPr>
        <p:spPr>
          <a:xfrm>
            <a:off x="432720" y="1148040"/>
            <a:ext cx="10346400" cy="48708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Greenhouse Gases (GHG)</a:t>
            </a:r>
            <a:endParaRPr b="0" lang="en-GB" sz="2200" spc="-1" strike="noStrike">
              <a:solidFill>
                <a:srgbClr val="000000"/>
              </a:solidFill>
              <a:latin typeface="Arial"/>
            </a:endParaRPr>
          </a:p>
        </p:txBody>
      </p:sp>
      <p:sp>
        <p:nvSpPr>
          <p:cNvPr id="398" name="CustomShape 4"/>
          <p:cNvSpPr/>
          <p:nvPr/>
        </p:nvSpPr>
        <p:spPr>
          <a:xfrm>
            <a:off x="360720" y="2743200"/>
            <a:ext cx="10786320" cy="236916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399" name="CustomShape 5"/>
          <p:cNvSpPr/>
          <p:nvPr/>
        </p:nvSpPr>
        <p:spPr>
          <a:xfrm>
            <a:off x="263520" y="6126480"/>
            <a:ext cx="10792080" cy="63972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IPCC, 2018: Annex I: Glossary [Matthews, J.B.R. (ed.)]. In: Global Warming of 1.5°C. An IPCC Special Report on the impacts of global warming of 1.5°C above pre-industrial levels and related global greenhouse gas emission pathways, in the context of strengthening the global response to the threat of climate change, sustainable development, and efforts to eradicate poverty [Masson-Delmotte, V., P. Zhai, H.-O. Pörtner, D. Roberts, J. Skea, P.R. Shukla, A. Pirani, W. Moufouma-Okia, C. Péan, R. Pidcock, S. Connors, J.B.R. Matthews, Y. Chen, X. Zhou, M.I. Gomis, E. Lonnoy, T. Maycock, M. Tignor, and T. Waterfield (eds.)]. In Press</a:t>
            </a:r>
            <a:endParaRPr b="0" lang="en-GB"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0" name="CustomShape 1"/>
          <p:cNvSpPr/>
          <p:nvPr/>
        </p:nvSpPr>
        <p:spPr>
          <a:xfrm>
            <a:off x="335520" y="764640"/>
            <a:ext cx="10737360" cy="4881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Climate Change Basics</a:t>
            </a:r>
            <a:endParaRPr b="0" lang="en-GB" sz="2400" spc="-1" strike="noStrike">
              <a:solidFill>
                <a:srgbClr val="000000"/>
              </a:solidFill>
              <a:latin typeface="Arial"/>
            </a:endParaRPr>
          </a:p>
        </p:txBody>
      </p:sp>
      <p:sp>
        <p:nvSpPr>
          <p:cNvPr id="401" name="CustomShape 2"/>
          <p:cNvSpPr/>
          <p:nvPr/>
        </p:nvSpPr>
        <p:spPr>
          <a:xfrm>
            <a:off x="432720" y="1148040"/>
            <a:ext cx="10346400" cy="48708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GHG Emissions – Cumulative CO2 Emissions (1850 – 2021) </a:t>
            </a:r>
            <a:endParaRPr b="0" lang="en-GB" sz="2200" spc="-1" strike="noStrike">
              <a:solidFill>
                <a:srgbClr val="000000"/>
              </a:solidFill>
              <a:latin typeface="Arial"/>
            </a:endParaRPr>
          </a:p>
        </p:txBody>
      </p:sp>
      <p:sp>
        <p:nvSpPr>
          <p:cNvPr id="402" name="CustomShape 3"/>
          <p:cNvSpPr/>
          <p:nvPr/>
        </p:nvSpPr>
        <p:spPr>
          <a:xfrm>
            <a:off x="263520" y="6492240"/>
            <a:ext cx="1051776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RCraig09 – https://commons.wikimedia.org/wiki/File:20211026_Cumulative_carbon_dioxide_CO2_emissions_by_country_-_bar_chart.svg – </a:t>
            </a:r>
            <a:r>
              <a:rPr b="0" lang="en-US" sz="900" spc="-1" strike="noStrike" u="sng">
                <a:solidFill>
                  <a:srgbClr val="0000ff"/>
                </a:solidFill>
                <a:uFillTx/>
                <a:latin typeface="Roboto"/>
                <a:ea typeface="Roboto"/>
                <a:hlinkClick r:id="rId1"/>
              </a:rPr>
              <a:t>CC BY-SA 4.0</a:t>
            </a:r>
            <a:r>
              <a:rPr b="0" lang="en-US" sz="900" spc="-1" strike="noStrike">
                <a:solidFill>
                  <a:srgbClr val="a6a6a6"/>
                </a:solidFill>
                <a:latin typeface="Roboto"/>
                <a:ea typeface="Roboto"/>
              </a:rPr>
              <a:t>.</a:t>
            </a:r>
            <a:endParaRPr b="0" lang="en-GB" sz="900" spc="-1" strike="noStrike">
              <a:solidFill>
                <a:srgbClr val="000000"/>
              </a:solidFill>
              <a:latin typeface="Arial"/>
            </a:endParaRPr>
          </a:p>
        </p:txBody>
      </p:sp>
      <p:pic>
        <p:nvPicPr>
          <p:cNvPr id="403" name="Grafik 163" descr=""/>
          <p:cNvPicPr/>
          <p:nvPr/>
        </p:nvPicPr>
        <p:blipFill>
          <a:blip r:embed="rId2"/>
          <a:stretch/>
        </p:blipFill>
        <p:spPr>
          <a:xfrm>
            <a:off x="1645920" y="1720800"/>
            <a:ext cx="8312760" cy="4672080"/>
          </a:xfrm>
          <a:prstGeom prst="rect">
            <a:avLst/>
          </a:prstGeom>
          <a:ln w="0">
            <a:noFill/>
          </a:ln>
        </p:spPr>
      </p:pic>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4" name="CustomShape 1"/>
          <p:cNvSpPr/>
          <p:nvPr/>
        </p:nvSpPr>
        <p:spPr>
          <a:xfrm>
            <a:off x="335520" y="764640"/>
            <a:ext cx="10737360" cy="4881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Climate Change Basics</a:t>
            </a:r>
            <a:endParaRPr b="0" lang="en-GB" sz="2400" spc="-1" strike="noStrike">
              <a:solidFill>
                <a:srgbClr val="000000"/>
              </a:solidFill>
              <a:latin typeface="Arial"/>
            </a:endParaRPr>
          </a:p>
        </p:txBody>
      </p:sp>
      <p:sp>
        <p:nvSpPr>
          <p:cNvPr id="405" name="CustomShape 2"/>
          <p:cNvSpPr/>
          <p:nvPr/>
        </p:nvSpPr>
        <p:spPr>
          <a:xfrm>
            <a:off x="432720" y="1148040"/>
            <a:ext cx="10346400" cy="48708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GHG Emissions – CO2 Emissions per Capita (2019)</a:t>
            </a:r>
            <a:endParaRPr b="0" lang="en-GB" sz="2200" spc="-1" strike="noStrike">
              <a:solidFill>
                <a:srgbClr val="000000"/>
              </a:solidFill>
              <a:latin typeface="Arial"/>
            </a:endParaRPr>
          </a:p>
        </p:txBody>
      </p:sp>
      <p:sp>
        <p:nvSpPr>
          <p:cNvPr id="406" name="CustomShape 3"/>
          <p:cNvSpPr/>
          <p:nvPr/>
        </p:nvSpPr>
        <p:spPr>
          <a:xfrm>
            <a:off x="263520" y="6492240"/>
            <a:ext cx="1051776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Tom.Schulz – https://commons.wikimedia.org/wiki/File:2019_Worldwide_CO2_Emissions_(by_region,_per_capita),_variwide_chart.png – </a:t>
            </a:r>
            <a:r>
              <a:rPr b="0" lang="en-US" sz="900" spc="-1" strike="noStrike" u="sng">
                <a:solidFill>
                  <a:srgbClr val="0000ff"/>
                </a:solidFill>
                <a:uFillTx/>
                <a:latin typeface="Roboto"/>
                <a:ea typeface="Roboto"/>
                <a:hlinkClick r:id="rId1"/>
              </a:rPr>
              <a:t>CC BY-SA 4.0</a:t>
            </a:r>
            <a:r>
              <a:rPr b="0" lang="en-US" sz="900" spc="-1" strike="noStrike">
                <a:solidFill>
                  <a:srgbClr val="a6a6a6"/>
                </a:solidFill>
                <a:latin typeface="Roboto"/>
                <a:ea typeface="Roboto"/>
              </a:rPr>
              <a:t>.</a:t>
            </a:r>
            <a:endParaRPr b="0" lang="en-GB" sz="900" spc="-1" strike="noStrike">
              <a:solidFill>
                <a:srgbClr val="000000"/>
              </a:solidFill>
              <a:latin typeface="Arial"/>
            </a:endParaRPr>
          </a:p>
        </p:txBody>
      </p:sp>
      <p:pic>
        <p:nvPicPr>
          <p:cNvPr id="407" name="Grafik 167" descr=""/>
          <p:cNvPicPr/>
          <p:nvPr/>
        </p:nvPicPr>
        <p:blipFill>
          <a:blip r:embed="rId2"/>
          <a:stretch/>
        </p:blipFill>
        <p:spPr>
          <a:xfrm>
            <a:off x="1920240" y="1681920"/>
            <a:ext cx="7215480" cy="4802040"/>
          </a:xfrm>
          <a:prstGeom prst="rect">
            <a:avLst/>
          </a:prstGeom>
          <a:ln w="0">
            <a:noFill/>
          </a:ln>
        </p:spPr>
      </p:pic>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8" name="CustomShape 1"/>
          <p:cNvSpPr/>
          <p:nvPr/>
        </p:nvSpPr>
        <p:spPr>
          <a:xfrm>
            <a:off x="335520" y="764640"/>
            <a:ext cx="10737360" cy="4881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Climate Change Basics</a:t>
            </a:r>
            <a:endParaRPr b="0" lang="en-GB" sz="2400" spc="-1" strike="noStrike">
              <a:solidFill>
                <a:srgbClr val="000000"/>
              </a:solidFill>
              <a:latin typeface="Arial"/>
            </a:endParaRPr>
          </a:p>
        </p:txBody>
      </p:sp>
      <p:sp>
        <p:nvSpPr>
          <p:cNvPr id="409" name="CustomShape 2"/>
          <p:cNvSpPr/>
          <p:nvPr/>
        </p:nvSpPr>
        <p:spPr>
          <a:xfrm>
            <a:off x="432720" y="1148040"/>
            <a:ext cx="10346400" cy="48708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GHG Emissions – CO2 Concentration over the last 800,000 Years</a:t>
            </a:r>
            <a:endParaRPr b="0" lang="en-GB" sz="2200" spc="-1" strike="noStrike">
              <a:solidFill>
                <a:srgbClr val="000000"/>
              </a:solidFill>
              <a:latin typeface="Arial"/>
            </a:endParaRPr>
          </a:p>
        </p:txBody>
      </p:sp>
      <p:sp>
        <p:nvSpPr>
          <p:cNvPr id="410" name="CustomShape 3"/>
          <p:cNvSpPr/>
          <p:nvPr/>
        </p:nvSpPr>
        <p:spPr>
          <a:xfrm>
            <a:off x="263520" y="6492240"/>
            <a:ext cx="1051776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Femke Nijsse – https://commons.wikimedia.org/wiki/File:Carbon_Dioxide_800kyr.svg – </a:t>
            </a:r>
            <a:r>
              <a:rPr b="0" lang="en-US" sz="900" spc="-1" strike="noStrike" u="sng">
                <a:solidFill>
                  <a:srgbClr val="0000ff"/>
                </a:solidFill>
                <a:uFillTx/>
                <a:latin typeface="Roboto"/>
                <a:ea typeface="Roboto"/>
                <a:hlinkClick r:id="rId1"/>
              </a:rPr>
              <a:t>CC BY-SA 3.0</a:t>
            </a:r>
            <a:r>
              <a:rPr b="0" lang="en-US" sz="900" spc="-1" strike="noStrike">
                <a:solidFill>
                  <a:srgbClr val="a6a6a6"/>
                </a:solidFill>
                <a:latin typeface="Roboto"/>
                <a:ea typeface="Roboto"/>
              </a:rPr>
              <a:t>.</a:t>
            </a:r>
            <a:endParaRPr b="0" lang="en-GB" sz="900" spc="-1" strike="noStrike">
              <a:solidFill>
                <a:srgbClr val="000000"/>
              </a:solidFill>
              <a:latin typeface="Arial"/>
            </a:endParaRPr>
          </a:p>
        </p:txBody>
      </p:sp>
      <p:pic>
        <p:nvPicPr>
          <p:cNvPr id="411" name="Grafik 171" descr=""/>
          <p:cNvPicPr/>
          <p:nvPr/>
        </p:nvPicPr>
        <p:blipFill>
          <a:blip r:embed="rId2"/>
          <a:stretch/>
        </p:blipFill>
        <p:spPr>
          <a:xfrm>
            <a:off x="2193840" y="1643400"/>
            <a:ext cx="7124760" cy="4809240"/>
          </a:xfrm>
          <a:prstGeom prst="rect">
            <a:avLst/>
          </a:prstGeom>
          <a:ln w="0">
            <a:noFill/>
          </a:ln>
        </p:spPr>
      </p:pic>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2" name="CustomShape 1"/>
          <p:cNvSpPr/>
          <p:nvPr/>
        </p:nvSpPr>
        <p:spPr>
          <a:xfrm>
            <a:off x="335520" y="764640"/>
            <a:ext cx="10737360" cy="4881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Climate Change Basics</a:t>
            </a:r>
            <a:endParaRPr b="0" lang="en-GB" sz="2400" spc="-1" strike="noStrike">
              <a:solidFill>
                <a:srgbClr val="000000"/>
              </a:solidFill>
              <a:latin typeface="Arial"/>
            </a:endParaRPr>
          </a:p>
        </p:txBody>
      </p:sp>
      <p:sp>
        <p:nvSpPr>
          <p:cNvPr id="413" name="CustomShape 2"/>
          <p:cNvSpPr/>
          <p:nvPr/>
        </p:nvSpPr>
        <p:spPr>
          <a:xfrm>
            <a:off x="335520" y="1268280"/>
            <a:ext cx="10737360" cy="5024880"/>
          </a:xfrm>
          <a:prstGeom prst="rect">
            <a:avLst/>
          </a:prstGeom>
          <a:noFill/>
          <a:ln w="0">
            <a:noFill/>
          </a:ln>
        </p:spPr>
        <p:style>
          <a:lnRef idx="0"/>
          <a:fillRef idx="0"/>
          <a:effectRef idx="0"/>
          <a:fontRef idx="minor"/>
        </p:style>
        <p:txBody>
          <a:bodyPr lIns="90000" rIns="90000" tIns="45000" bIns="45000" anchor="ctr">
            <a:noAutofit/>
          </a:bodyPr>
          <a:p>
            <a:pPr algn="ctr" defTabSz="914400">
              <a:lnSpc>
                <a:spcPct val="100000"/>
              </a:lnSpc>
            </a:pPr>
            <a:endParaRPr b="0" lang="en-GB" sz="1800" spc="-1" strike="noStrike">
              <a:solidFill>
                <a:srgbClr val="000000"/>
              </a:solidFill>
              <a:latin typeface="Arial"/>
            </a:endParaRPr>
          </a:p>
          <a:p>
            <a:pPr algn="ctr" defTabSz="914400">
              <a:lnSpc>
                <a:spcPct val="100000"/>
              </a:lnSpc>
              <a:spcBef>
                <a:spcPts val="360"/>
              </a:spcBef>
            </a:pPr>
            <a:r>
              <a:rPr b="0" i="1" lang="en-US" sz="1800" spc="-1" strike="noStrike">
                <a:solidFill>
                  <a:srgbClr val="000000"/>
                </a:solidFill>
                <a:latin typeface="DejaVu Sans"/>
                <a:ea typeface="DejaVu Sans"/>
              </a:rPr>
              <a:t>„</a:t>
            </a:r>
            <a:r>
              <a:rPr b="0" i="1" lang="en-US" sz="1800" spc="-1" strike="noStrike">
                <a:solidFill>
                  <a:srgbClr val="000000"/>
                </a:solidFill>
                <a:latin typeface="DejaVu Sans"/>
                <a:ea typeface="DejaVu Sans"/>
              </a:rPr>
              <a:t>Processes that can either amplify or diminish the effects of climate forcings. A feedback that increases an initial warming is called a ‘positive feedback’. A feedback that reduces an initial warming is a ‘negative feedback’.”</a:t>
            </a:r>
            <a:endParaRPr b="0" lang="en-GB" sz="1800" spc="-1" strike="noStrike">
              <a:solidFill>
                <a:srgbClr val="000000"/>
              </a:solidFill>
              <a:latin typeface="Arial"/>
            </a:endParaRPr>
          </a:p>
        </p:txBody>
      </p:sp>
      <p:sp>
        <p:nvSpPr>
          <p:cNvPr id="414" name="CustomShape 3"/>
          <p:cNvSpPr/>
          <p:nvPr/>
        </p:nvSpPr>
        <p:spPr>
          <a:xfrm>
            <a:off x="432720" y="1148040"/>
            <a:ext cx="10346400" cy="48708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Climate Feedback (Effects)</a:t>
            </a:r>
            <a:endParaRPr b="0" lang="en-GB" sz="2200" spc="-1" strike="noStrike">
              <a:solidFill>
                <a:srgbClr val="000000"/>
              </a:solidFill>
              <a:latin typeface="Arial"/>
            </a:endParaRPr>
          </a:p>
        </p:txBody>
      </p:sp>
      <p:sp>
        <p:nvSpPr>
          <p:cNvPr id="415" name="CustomShape 4"/>
          <p:cNvSpPr/>
          <p:nvPr/>
        </p:nvSpPr>
        <p:spPr>
          <a:xfrm>
            <a:off x="361080" y="3292200"/>
            <a:ext cx="10786320" cy="136296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416" name="CustomShape 5"/>
          <p:cNvSpPr/>
          <p:nvPr/>
        </p:nvSpPr>
        <p:spPr>
          <a:xfrm>
            <a:off x="263520" y="6492240"/>
            <a:ext cx="10792080" cy="227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DejaVu Sans"/>
                <a:ea typeface="Roboto"/>
              </a:rPr>
              <a:t>NASA</a:t>
            </a:r>
            <a:r>
              <a:rPr b="0" lang="de-DE" sz="900" spc="-1" strike="noStrike">
                <a:solidFill>
                  <a:srgbClr val="a6a6a6"/>
                </a:solidFill>
                <a:latin typeface="DejaVu Sans"/>
                <a:ea typeface="Roboto"/>
              </a:rPr>
              <a:t> – https://climate.nasa.gov/nasa_science/science/</a:t>
            </a:r>
            <a:endParaRPr b="0" lang="en-GB"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7" name="CustomShape 1"/>
          <p:cNvSpPr/>
          <p:nvPr/>
        </p:nvSpPr>
        <p:spPr>
          <a:xfrm>
            <a:off x="335520" y="764640"/>
            <a:ext cx="10737360" cy="4881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Climate Change Basics</a:t>
            </a:r>
            <a:endParaRPr b="0" lang="en-GB" sz="2400" spc="-1" strike="noStrike">
              <a:solidFill>
                <a:srgbClr val="000000"/>
              </a:solidFill>
              <a:latin typeface="Arial"/>
            </a:endParaRPr>
          </a:p>
        </p:txBody>
      </p:sp>
      <p:sp>
        <p:nvSpPr>
          <p:cNvPr id="418" name="CustomShape 2"/>
          <p:cNvSpPr/>
          <p:nvPr/>
        </p:nvSpPr>
        <p:spPr>
          <a:xfrm>
            <a:off x="335520" y="1268280"/>
            <a:ext cx="10737360" cy="5024880"/>
          </a:xfrm>
          <a:prstGeom prst="rect">
            <a:avLst/>
          </a:prstGeom>
          <a:noFill/>
          <a:ln w="0">
            <a:noFill/>
          </a:ln>
        </p:spPr>
        <p:style>
          <a:lnRef idx="0"/>
          <a:fillRef idx="0"/>
          <a:effectRef idx="0"/>
          <a:fontRef idx="minor"/>
        </p:style>
        <p:txBody>
          <a:bodyPr lIns="90000" rIns="90000" tIns="45000" bIns="45000" anchor="ctr">
            <a:noAutofit/>
          </a:bodyPr>
          <a:p>
            <a:pPr defTabSz="914400">
              <a:lnSpc>
                <a:spcPct val="100000"/>
              </a:lnSpc>
            </a:pPr>
            <a:endParaRPr b="0" lang="en-GB" sz="1800" spc="-1" strike="noStrike">
              <a:solidFill>
                <a:srgbClr val="000000"/>
              </a:solidFill>
              <a:latin typeface="Arial"/>
            </a:endParaRPr>
          </a:p>
          <a:p>
            <a:pPr marL="195120" indent="-18216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Wildfires</a:t>
            </a:r>
            <a:endParaRPr b="0" lang="en-GB" sz="1800" spc="-1" strike="noStrike">
              <a:solidFill>
                <a:srgbClr val="000000"/>
              </a:solidFill>
              <a:latin typeface="Arial"/>
            </a:endParaRPr>
          </a:p>
          <a:p>
            <a:pPr defTabSz="914400">
              <a:lnSpc>
                <a:spcPct val="100000"/>
              </a:lnSpc>
              <a:spcBef>
                <a:spcPts val="360"/>
              </a:spcBef>
            </a:pPr>
            <a:r>
              <a:rPr b="0" lang="en-US" sz="1800" spc="-1" strike="noStrike">
                <a:solidFill>
                  <a:srgbClr val="ffffff"/>
                </a:solidFill>
                <a:latin typeface="DejaVu Sans"/>
                <a:ea typeface="DejaVu Sans"/>
              </a:rPr>
              <a:t>Ice-Albedo effect</a:t>
            </a:r>
            <a:endParaRPr b="0" lang="en-GB" sz="1800" spc="-1" strike="noStrike">
              <a:solidFill>
                <a:srgbClr val="000000"/>
              </a:solidFill>
              <a:latin typeface="Arial"/>
            </a:endParaRPr>
          </a:p>
          <a:p>
            <a:pPr defTabSz="914400">
              <a:lnSpc>
                <a:spcPct val="100000"/>
              </a:lnSpc>
              <a:spcBef>
                <a:spcPts val="360"/>
              </a:spcBef>
            </a:pPr>
            <a:r>
              <a:rPr b="0" lang="en-US" sz="1800" spc="-1" strike="noStrike">
                <a:solidFill>
                  <a:srgbClr val="ffffff"/>
                </a:solidFill>
                <a:latin typeface="DejaVu Sans"/>
                <a:ea typeface="DejaVu Sans"/>
              </a:rPr>
              <a:t>Thawing permafrost</a:t>
            </a:r>
            <a:endParaRPr b="0" lang="en-GB" sz="1800" spc="-1" strike="noStrike">
              <a:solidFill>
                <a:srgbClr val="000000"/>
              </a:solidFill>
              <a:latin typeface="Arial"/>
            </a:endParaRPr>
          </a:p>
          <a:p>
            <a:pPr defTabSz="914400">
              <a:lnSpc>
                <a:spcPct val="100000"/>
              </a:lnSpc>
              <a:spcBef>
                <a:spcPts val="360"/>
              </a:spcBef>
            </a:pPr>
            <a:r>
              <a:rPr b="0" lang="en-US" sz="1800" spc="-1" strike="noStrike">
                <a:solidFill>
                  <a:srgbClr val="ffffff"/>
                </a:solidFill>
                <a:latin typeface="DejaVu Sans"/>
                <a:ea typeface="DejaVu Sans"/>
              </a:rPr>
              <a:t>Warming ocean → collapse of the Gulf Stream</a:t>
            </a:r>
            <a:endParaRPr b="0" lang="en-GB" sz="1800" spc="-1" strike="noStrike">
              <a:solidFill>
                <a:srgbClr val="000000"/>
              </a:solidFill>
              <a:latin typeface="Arial"/>
            </a:endParaRPr>
          </a:p>
          <a:p>
            <a:pPr defTabSz="914400">
              <a:lnSpc>
                <a:spcPct val="100000"/>
              </a:lnSpc>
              <a:spcBef>
                <a:spcPts val="360"/>
              </a:spcBef>
            </a:pPr>
            <a:endParaRPr b="0" lang="en-GB" sz="1800" spc="-1" strike="noStrike">
              <a:solidFill>
                <a:srgbClr val="000000"/>
              </a:solidFill>
              <a:latin typeface="Arial"/>
            </a:endParaRPr>
          </a:p>
        </p:txBody>
      </p:sp>
      <p:sp>
        <p:nvSpPr>
          <p:cNvPr id="419" name="CustomShape 3"/>
          <p:cNvSpPr/>
          <p:nvPr/>
        </p:nvSpPr>
        <p:spPr>
          <a:xfrm>
            <a:off x="432720" y="1148040"/>
            <a:ext cx="10346400" cy="48708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Feedback Effects – Examples</a:t>
            </a:r>
            <a:endParaRPr b="0" lang="en-GB" sz="2200" spc="-1" strike="noStrike">
              <a:solidFill>
                <a:srgbClr val="000000"/>
              </a:solidFill>
              <a:latin typeface="Arial"/>
            </a:endParaRPr>
          </a:p>
        </p:txBody>
      </p:sp>
      <p:pic>
        <p:nvPicPr>
          <p:cNvPr id="420" name="Grafik 180" descr=""/>
          <p:cNvPicPr/>
          <p:nvPr/>
        </p:nvPicPr>
        <p:blipFill>
          <a:blip r:embed="rId1"/>
          <a:stretch/>
        </p:blipFill>
        <p:spPr>
          <a:xfrm>
            <a:off x="7218000" y="2194560"/>
            <a:ext cx="3567960" cy="2375280"/>
          </a:xfrm>
          <a:prstGeom prst="rect">
            <a:avLst/>
          </a:prstGeom>
          <a:ln w="0">
            <a:noFill/>
          </a:ln>
        </p:spPr>
      </p:pic>
      <p:sp>
        <p:nvSpPr>
          <p:cNvPr id="421" name="CustomShape 4"/>
          <p:cNvSpPr/>
          <p:nvPr/>
        </p:nvSpPr>
        <p:spPr>
          <a:xfrm>
            <a:off x="274320" y="6492240"/>
            <a:ext cx="7773120" cy="227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Bruce Detorres – https://www.flickr.com/photos/brucedetorres/49352689768 – Public Domain.</a:t>
            </a:r>
            <a:endParaRPr b="0" lang="en-GB"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2" name="CustomShape 1"/>
          <p:cNvSpPr/>
          <p:nvPr/>
        </p:nvSpPr>
        <p:spPr>
          <a:xfrm>
            <a:off x="335520" y="764640"/>
            <a:ext cx="10737360" cy="4881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Climate Change Basics</a:t>
            </a:r>
            <a:endParaRPr b="0" lang="en-GB" sz="2400" spc="-1" strike="noStrike">
              <a:solidFill>
                <a:srgbClr val="000000"/>
              </a:solidFill>
              <a:latin typeface="Arial"/>
            </a:endParaRPr>
          </a:p>
        </p:txBody>
      </p:sp>
      <p:sp>
        <p:nvSpPr>
          <p:cNvPr id="423" name="CustomShape 2"/>
          <p:cNvSpPr/>
          <p:nvPr/>
        </p:nvSpPr>
        <p:spPr>
          <a:xfrm>
            <a:off x="335520" y="1268280"/>
            <a:ext cx="10737360" cy="5024880"/>
          </a:xfrm>
          <a:prstGeom prst="rect">
            <a:avLst/>
          </a:prstGeom>
          <a:noFill/>
          <a:ln w="0">
            <a:noFill/>
          </a:ln>
        </p:spPr>
        <p:style>
          <a:lnRef idx="0"/>
          <a:fillRef idx="0"/>
          <a:effectRef idx="0"/>
          <a:fontRef idx="minor"/>
        </p:style>
        <p:txBody>
          <a:bodyPr lIns="90000" rIns="90000" tIns="45000" bIns="45000" anchor="ctr">
            <a:noAutofit/>
          </a:bodyPr>
          <a:p>
            <a:pPr defTabSz="914400">
              <a:lnSpc>
                <a:spcPct val="100000"/>
              </a:lnSpc>
            </a:pPr>
            <a:endParaRPr b="0" lang="en-GB" sz="1800" spc="-1" strike="noStrike">
              <a:solidFill>
                <a:srgbClr val="000000"/>
              </a:solidFill>
              <a:latin typeface="Arial"/>
            </a:endParaRPr>
          </a:p>
          <a:p>
            <a:pPr marL="195120" indent="-18216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Wildfires</a:t>
            </a:r>
            <a:endParaRPr b="0" lang="en-GB" sz="1800" spc="-1" strike="noStrike">
              <a:solidFill>
                <a:srgbClr val="000000"/>
              </a:solidFill>
              <a:latin typeface="Arial"/>
            </a:endParaRPr>
          </a:p>
          <a:p>
            <a:pPr marL="195120" indent="-18216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Ice-Albedo effect</a:t>
            </a:r>
            <a:endParaRPr b="0" lang="en-GB" sz="1800" spc="-1" strike="noStrike">
              <a:solidFill>
                <a:srgbClr val="000000"/>
              </a:solidFill>
              <a:latin typeface="Arial"/>
            </a:endParaRPr>
          </a:p>
          <a:p>
            <a:pPr defTabSz="914400">
              <a:lnSpc>
                <a:spcPct val="100000"/>
              </a:lnSpc>
              <a:spcBef>
                <a:spcPts val="360"/>
              </a:spcBef>
            </a:pPr>
            <a:r>
              <a:rPr b="0" lang="en-US" sz="1800" spc="-1" strike="noStrike">
                <a:solidFill>
                  <a:srgbClr val="ffffff"/>
                </a:solidFill>
                <a:latin typeface="DejaVu Sans"/>
                <a:ea typeface="DejaVu Sans"/>
              </a:rPr>
              <a:t>Thawing permafrost</a:t>
            </a:r>
            <a:endParaRPr b="0" lang="en-GB" sz="1800" spc="-1" strike="noStrike">
              <a:solidFill>
                <a:srgbClr val="000000"/>
              </a:solidFill>
              <a:latin typeface="Arial"/>
            </a:endParaRPr>
          </a:p>
          <a:p>
            <a:pPr defTabSz="914400">
              <a:lnSpc>
                <a:spcPct val="100000"/>
              </a:lnSpc>
              <a:spcBef>
                <a:spcPts val="360"/>
              </a:spcBef>
            </a:pPr>
            <a:r>
              <a:rPr b="0" lang="en-US" sz="1800" spc="-1" strike="noStrike">
                <a:solidFill>
                  <a:srgbClr val="ffffff"/>
                </a:solidFill>
                <a:latin typeface="DejaVu Sans"/>
                <a:ea typeface="DejaVu Sans"/>
              </a:rPr>
              <a:t>Warming ocean → collapse of the Gulf Stream</a:t>
            </a:r>
            <a:endParaRPr b="0" lang="en-GB" sz="1800" spc="-1" strike="noStrike">
              <a:solidFill>
                <a:srgbClr val="000000"/>
              </a:solidFill>
              <a:latin typeface="Arial"/>
            </a:endParaRPr>
          </a:p>
          <a:p>
            <a:pPr defTabSz="914400">
              <a:lnSpc>
                <a:spcPct val="100000"/>
              </a:lnSpc>
              <a:spcBef>
                <a:spcPts val="360"/>
              </a:spcBef>
            </a:pPr>
            <a:endParaRPr b="0" lang="en-GB" sz="1800" spc="-1" strike="noStrike">
              <a:solidFill>
                <a:srgbClr val="000000"/>
              </a:solidFill>
              <a:latin typeface="Arial"/>
            </a:endParaRPr>
          </a:p>
        </p:txBody>
      </p:sp>
      <p:sp>
        <p:nvSpPr>
          <p:cNvPr id="424" name="CustomShape 3"/>
          <p:cNvSpPr/>
          <p:nvPr/>
        </p:nvSpPr>
        <p:spPr>
          <a:xfrm>
            <a:off x="432720" y="1148040"/>
            <a:ext cx="10346400" cy="48708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Feedback Effects – Examples</a:t>
            </a:r>
            <a:endParaRPr b="0" lang="en-GB" sz="2200" spc="-1" strike="noStrike">
              <a:solidFill>
                <a:srgbClr val="000000"/>
              </a:solidFill>
              <a:latin typeface="Arial"/>
            </a:endParaRPr>
          </a:p>
        </p:txBody>
      </p:sp>
      <p:sp>
        <p:nvSpPr>
          <p:cNvPr id="425" name="CustomShape 4"/>
          <p:cNvSpPr/>
          <p:nvPr/>
        </p:nvSpPr>
        <p:spPr>
          <a:xfrm>
            <a:off x="1188720" y="5029200"/>
            <a:ext cx="4568040" cy="5983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0" i="1" lang="en-US" sz="1800" spc="-1" strike="noStrike">
                <a:solidFill>
                  <a:srgbClr val="000000"/>
                </a:solidFill>
                <a:latin typeface="Arial"/>
                <a:ea typeface="DejaVu Sans"/>
              </a:rPr>
              <a:t>Albedo: Measure of the diffuse reflection of solar radiation</a:t>
            </a: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6" name="CustomShape 1"/>
          <p:cNvSpPr/>
          <p:nvPr/>
        </p:nvSpPr>
        <p:spPr>
          <a:xfrm>
            <a:off x="335520" y="764640"/>
            <a:ext cx="10737360" cy="4881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Climate Change Basics</a:t>
            </a:r>
            <a:endParaRPr b="0" lang="en-GB" sz="2400" spc="-1" strike="noStrike">
              <a:solidFill>
                <a:srgbClr val="000000"/>
              </a:solidFill>
              <a:latin typeface="Arial"/>
            </a:endParaRPr>
          </a:p>
        </p:txBody>
      </p:sp>
      <p:sp>
        <p:nvSpPr>
          <p:cNvPr id="427" name="CustomShape 2"/>
          <p:cNvSpPr/>
          <p:nvPr/>
        </p:nvSpPr>
        <p:spPr>
          <a:xfrm>
            <a:off x="335520" y="1268280"/>
            <a:ext cx="10737360" cy="5024880"/>
          </a:xfrm>
          <a:prstGeom prst="rect">
            <a:avLst/>
          </a:prstGeom>
          <a:noFill/>
          <a:ln w="0">
            <a:noFill/>
          </a:ln>
        </p:spPr>
        <p:style>
          <a:lnRef idx="0"/>
          <a:fillRef idx="0"/>
          <a:effectRef idx="0"/>
          <a:fontRef idx="minor"/>
        </p:style>
        <p:txBody>
          <a:bodyPr lIns="90000" rIns="90000" tIns="45000" bIns="45000" anchor="ctr">
            <a:noAutofit/>
          </a:bodyPr>
          <a:p>
            <a:pPr defTabSz="914400">
              <a:lnSpc>
                <a:spcPct val="100000"/>
              </a:lnSpc>
            </a:pPr>
            <a:endParaRPr b="0" lang="en-GB" sz="1800" spc="-1" strike="noStrike">
              <a:solidFill>
                <a:srgbClr val="000000"/>
              </a:solidFill>
              <a:latin typeface="Arial"/>
            </a:endParaRPr>
          </a:p>
          <a:p>
            <a:pPr marL="195120" indent="-18216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Wildfires</a:t>
            </a:r>
            <a:endParaRPr b="0" lang="en-GB" sz="1800" spc="-1" strike="noStrike">
              <a:solidFill>
                <a:srgbClr val="000000"/>
              </a:solidFill>
              <a:latin typeface="Arial"/>
            </a:endParaRPr>
          </a:p>
          <a:p>
            <a:pPr marL="195120" indent="-18216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Ice-Albedo effect</a:t>
            </a:r>
            <a:endParaRPr b="0" lang="en-GB" sz="1800" spc="-1" strike="noStrike">
              <a:solidFill>
                <a:srgbClr val="000000"/>
              </a:solidFill>
              <a:latin typeface="Arial"/>
            </a:endParaRPr>
          </a:p>
          <a:p>
            <a:pPr defTabSz="914400">
              <a:lnSpc>
                <a:spcPct val="100000"/>
              </a:lnSpc>
              <a:spcBef>
                <a:spcPts val="360"/>
              </a:spcBef>
            </a:pPr>
            <a:r>
              <a:rPr b="0" lang="en-US" sz="1800" spc="-1" strike="noStrike">
                <a:solidFill>
                  <a:srgbClr val="ffffff"/>
                </a:solidFill>
                <a:latin typeface="DejaVu Sans"/>
                <a:ea typeface="DejaVu Sans"/>
              </a:rPr>
              <a:t>Thawing permafrost</a:t>
            </a:r>
            <a:endParaRPr b="0" lang="en-GB" sz="1800" spc="-1" strike="noStrike">
              <a:solidFill>
                <a:srgbClr val="000000"/>
              </a:solidFill>
              <a:latin typeface="Arial"/>
            </a:endParaRPr>
          </a:p>
          <a:p>
            <a:pPr defTabSz="914400">
              <a:lnSpc>
                <a:spcPct val="100000"/>
              </a:lnSpc>
              <a:spcBef>
                <a:spcPts val="360"/>
              </a:spcBef>
            </a:pPr>
            <a:r>
              <a:rPr b="0" lang="en-US" sz="1800" spc="-1" strike="noStrike">
                <a:solidFill>
                  <a:srgbClr val="ffffff"/>
                </a:solidFill>
                <a:latin typeface="DejaVu Sans"/>
                <a:ea typeface="DejaVu Sans"/>
              </a:rPr>
              <a:t>Warming ocean → collapse of the Gulf Stream</a:t>
            </a:r>
            <a:endParaRPr b="0" lang="en-GB" sz="1800" spc="-1" strike="noStrike">
              <a:solidFill>
                <a:srgbClr val="000000"/>
              </a:solidFill>
              <a:latin typeface="Arial"/>
            </a:endParaRPr>
          </a:p>
          <a:p>
            <a:pPr defTabSz="914400">
              <a:lnSpc>
                <a:spcPct val="100000"/>
              </a:lnSpc>
              <a:spcBef>
                <a:spcPts val="360"/>
              </a:spcBef>
            </a:pPr>
            <a:endParaRPr b="0" lang="en-GB" sz="1800" spc="-1" strike="noStrike">
              <a:solidFill>
                <a:srgbClr val="000000"/>
              </a:solidFill>
              <a:latin typeface="Arial"/>
            </a:endParaRPr>
          </a:p>
        </p:txBody>
      </p:sp>
      <p:sp>
        <p:nvSpPr>
          <p:cNvPr id="428" name="CustomShape 3"/>
          <p:cNvSpPr/>
          <p:nvPr/>
        </p:nvSpPr>
        <p:spPr>
          <a:xfrm>
            <a:off x="432720" y="1148040"/>
            <a:ext cx="10346400" cy="48708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Feedback Effects – Examples</a:t>
            </a:r>
            <a:endParaRPr b="0" lang="en-GB" sz="2200" spc="-1" strike="noStrike">
              <a:solidFill>
                <a:srgbClr val="000000"/>
              </a:solidFill>
              <a:latin typeface="Arial"/>
            </a:endParaRPr>
          </a:p>
        </p:txBody>
      </p:sp>
      <p:sp>
        <p:nvSpPr>
          <p:cNvPr id="429" name="CustomShape 4"/>
          <p:cNvSpPr/>
          <p:nvPr/>
        </p:nvSpPr>
        <p:spPr>
          <a:xfrm>
            <a:off x="8138160" y="1280160"/>
            <a:ext cx="1733400" cy="1641960"/>
          </a:xfrm>
          <a:prstGeom prst="ellipse">
            <a:avLst/>
          </a:prstGeom>
          <a:solidFill>
            <a:srgbClr val="729fcf"/>
          </a:solidFill>
          <a:ln w="0">
            <a:solidFill>
              <a:srgbClr val="3465a4"/>
            </a:solidFill>
          </a:ln>
        </p:spPr>
        <p:style>
          <a:lnRef idx="0"/>
          <a:fillRef idx="0"/>
          <a:effectRef idx="0"/>
          <a:fontRef idx="minor"/>
        </p:style>
        <p:txBody>
          <a:bodyPr wrap="none" lIns="90000" rIns="90000" tIns="45000" bIns="45000" anchor="ctr">
            <a:noAutofit/>
          </a:bodyPr>
          <a:p>
            <a:pPr algn="ctr" defTabSz="914400">
              <a:lnSpc>
                <a:spcPct val="100000"/>
              </a:lnSpc>
            </a:pPr>
            <a:r>
              <a:rPr b="0" lang="en-US" sz="1800" spc="-1" strike="noStrike">
                <a:solidFill>
                  <a:srgbClr val="ffffff"/>
                </a:solidFill>
                <a:latin typeface="Arial"/>
                <a:ea typeface="DejaVu Sans"/>
              </a:rPr>
              <a:t>Melting ice</a:t>
            </a:r>
            <a:endParaRPr b="0" lang="en-GB" sz="1800" spc="-1" strike="noStrike">
              <a:solidFill>
                <a:srgbClr val="000000"/>
              </a:solidFill>
              <a:latin typeface="Arial"/>
            </a:endParaRPr>
          </a:p>
        </p:txBody>
      </p:sp>
      <p:sp>
        <p:nvSpPr>
          <p:cNvPr id="430" name="CustomShape 5"/>
          <p:cNvSpPr/>
          <p:nvPr/>
        </p:nvSpPr>
        <p:spPr>
          <a:xfrm>
            <a:off x="6583680" y="3566160"/>
            <a:ext cx="1733400" cy="1641960"/>
          </a:xfrm>
          <a:prstGeom prst="ellipse">
            <a:avLst/>
          </a:prstGeom>
          <a:solidFill>
            <a:srgbClr val="729fcf"/>
          </a:solidFill>
          <a:ln w="0">
            <a:solidFill>
              <a:srgbClr val="3465a4"/>
            </a:solidFill>
          </a:ln>
        </p:spPr>
        <p:style>
          <a:lnRef idx="0"/>
          <a:fillRef idx="0"/>
          <a:effectRef idx="0"/>
          <a:fontRef idx="minor"/>
        </p:style>
        <p:txBody>
          <a:bodyPr wrap="none" lIns="90000" rIns="90000" tIns="45000" bIns="45000" anchor="ctr">
            <a:noAutofit/>
          </a:bodyPr>
          <a:p>
            <a:pPr algn="ctr" defTabSz="914400">
              <a:lnSpc>
                <a:spcPct val="100000"/>
              </a:lnSpc>
            </a:pPr>
            <a:r>
              <a:rPr b="0" lang="en-US" sz="1800" spc="-1" strike="noStrike">
                <a:solidFill>
                  <a:srgbClr val="ffffff"/>
                </a:solidFill>
                <a:latin typeface="Arial"/>
                <a:ea typeface="DejaVu Sans"/>
              </a:rPr>
              <a:t>Increase in </a:t>
            </a:r>
            <a:endParaRPr b="0" lang="en-GB" sz="1800" spc="-1" strike="noStrike">
              <a:solidFill>
                <a:srgbClr val="000000"/>
              </a:solidFill>
              <a:latin typeface="Arial"/>
            </a:endParaRPr>
          </a:p>
          <a:p>
            <a:pPr algn="ctr" defTabSz="914400">
              <a:lnSpc>
                <a:spcPct val="100000"/>
              </a:lnSpc>
            </a:pPr>
            <a:r>
              <a:rPr b="0" lang="en-US" sz="1800" spc="-1" strike="noStrike">
                <a:solidFill>
                  <a:srgbClr val="ffffff"/>
                </a:solidFill>
                <a:latin typeface="Arial"/>
                <a:ea typeface="DejaVu Sans"/>
              </a:rPr>
              <a:t>absorbed solar</a:t>
            </a:r>
            <a:endParaRPr b="0" lang="en-GB" sz="1800" spc="-1" strike="noStrike">
              <a:solidFill>
                <a:srgbClr val="000000"/>
              </a:solidFill>
              <a:latin typeface="Arial"/>
            </a:endParaRPr>
          </a:p>
          <a:p>
            <a:pPr algn="ctr" defTabSz="914400">
              <a:lnSpc>
                <a:spcPct val="100000"/>
              </a:lnSpc>
            </a:pPr>
            <a:r>
              <a:rPr b="0" lang="en-US" sz="1800" spc="-1" strike="noStrike">
                <a:solidFill>
                  <a:srgbClr val="ffffff"/>
                </a:solidFill>
                <a:latin typeface="Arial"/>
                <a:ea typeface="DejaVu Sans"/>
              </a:rPr>
              <a:t>radiation</a:t>
            </a:r>
            <a:endParaRPr b="0" lang="en-GB" sz="1800" spc="-1" strike="noStrike">
              <a:solidFill>
                <a:srgbClr val="000000"/>
              </a:solidFill>
              <a:latin typeface="Arial"/>
            </a:endParaRPr>
          </a:p>
        </p:txBody>
      </p:sp>
      <p:sp>
        <p:nvSpPr>
          <p:cNvPr id="431" name="CustomShape 6"/>
          <p:cNvSpPr/>
          <p:nvPr/>
        </p:nvSpPr>
        <p:spPr>
          <a:xfrm>
            <a:off x="9601200" y="3566160"/>
            <a:ext cx="1733400" cy="1641960"/>
          </a:xfrm>
          <a:prstGeom prst="ellipse">
            <a:avLst/>
          </a:prstGeom>
          <a:solidFill>
            <a:srgbClr val="729fcf"/>
          </a:solidFill>
          <a:ln w="0">
            <a:solidFill>
              <a:srgbClr val="3465a4"/>
            </a:solidFill>
          </a:ln>
        </p:spPr>
        <p:style>
          <a:lnRef idx="0"/>
          <a:fillRef idx="0"/>
          <a:effectRef idx="0"/>
          <a:fontRef idx="minor"/>
        </p:style>
        <p:txBody>
          <a:bodyPr wrap="none" lIns="90000" rIns="90000" tIns="45000" bIns="45000" anchor="ctr">
            <a:noAutofit/>
          </a:bodyPr>
          <a:p>
            <a:pPr algn="ctr" defTabSz="914400">
              <a:lnSpc>
                <a:spcPct val="100000"/>
              </a:lnSpc>
            </a:pPr>
            <a:r>
              <a:rPr b="0" lang="en-US" sz="1800" spc="-1" strike="noStrike">
                <a:solidFill>
                  <a:srgbClr val="ffffff"/>
                </a:solidFill>
                <a:latin typeface="Arial"/>
                <a:ea typeface="DejaVu Sans"/>
              </a:rPr>
              <a:t>Lower Albedo</a:t>
            </a:r>
            <a:endParaRPr b="0" lang="en-GB" sz="1800" spc="-1" strike="noStrike">
              <a:solidFill>
                <a:srgbClr val="000000"/>
              </a:solidFill>
              <a:latin typeface="Arial"/>
            </a:endParaRPr>
          </a:p>
        </p:txBody>
      </p:sp>
      <p:sp>
        <p:nvSpPr>
          <p:cNvPr id="432" name="CustomShape 7"/>
          <p:cNvSpPr/>
          <p:nvPr/>
        </p:nvSpPr>
        <p:spPr>
          <a:xfrm rot="18335400">
            <a:off x="7873560" y="3143160"/>
            <a:ext cx="717480" cy="361800"/>
          </a:xfrm>
          <a:custGeom>
            <a:avLst/>
            <a:gdLst>
              <a:gd name="textAreaLeft" fmla="*/ 0 w 717480"/>
              <a:gd name="textAreaRight" fmla="*/ 719640 w 717480"/>
              <a:gd name="textAreaTop" fmla="*/ 0 h 361800"/>
              <a:gd name="textAreaBottom" fmla="*/ 363960 h 361800"/>
            </a:gdLst>
            <a:ahLst/>
            <a:rect l="textAreaLeft" t="textAreaTop" r="textAreaRight" b="textAreaBottom"/>
            <a:pathLst>
              <a:path w="2006" h="1018">
                <a:moveTo>
                  <a:pt x="0" y="508"/>
                </a:moveTo>
                <a:lnTo>
                  <a:pt x="399" y="0"/>
                </a:lnTo>
                <a:lnTo>
                  <a:pt x="399" y="254"/>
                </a:lnTo>
                <a:lnTo>
                  <a:pt x="1605" y="253"/>
                </a:lnTo>
                <a:lnTo>
                  <a:pt x="1605" y="0"/>
                </a:lnTo>
                <a:lnTo>
                  <a:pt x="2005" y="507"/>
                </a:lnTo>
                <a:lnTo>
                  <a:pt x="1605" y="1017"/>
                </a:lnTo>
                <a:lnTo>
                  <a:pt x="1605" y="761"/>
                </a:lnTo>
                <a:lnTo>
                  <a:pt x="399" y="762"/>
                </a:lnTo>
                <a:lnTo>
                  <a:pt x="399" y="1017"/>
                </a:lnTo>
                <a:lnTo>
                  <a:pt x="0" y="508"/>
                </a:lnTo>
              </a:path>
            </a:pathLst>
          </a:custGeom>
          <a:solidFill>
            <a:srgbClr val="729fcf"/>
          </a:solidFill>
          <a:ln w="0">
            <a:solidFill>
              <a:srgbClr val="3465a4"/>
            </a:solid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433" name="CustomShape 8"/>
          <p:cNvSpPr/>
          <p:nvPr/>
        </p:nvSpPr>
        <p:spPr>
          <a:xfrm rot="13432800">
            <a:off x="9534600" y="3038760"/>
            <a:ext cx="724680" cy="361800"/>
          </a:xfrm>
          <a:custGeom>
            <a:avLst/>
            <a:gdLst>
              <a:gd name="textAreaLeft" fmla="*/ 0 w 724680"/>
              <a:gd name="textAreaRight" fmla="*/ 726840 w 724680"/>
              <a:gd name="textAreaTop" fmla="*/ 0 h 361800"/>
              <a:gd name="textAreaBottom" fmla="*/ 363960 h 361800"/>
            </a:gdLst>
            <a:ahLst/>
            <a:rect l="textAreaLeft" t="textAreaTop" r="textAreaRight" b="textAreaBottom"/>
            <a:pathLst>
              <a:path w="2025" h="1019">
                <a:moveTo>
                  <a:pt x="0" y="508"/>
                </a:moveTo>
                <a:lnTo>
                  <a:pt x="402" y="1"/>
                </a:lnTo>
                <a:lnTo>
                  <a:pt x="402" y="254"/>
                </a:lnTo>
                <a:lnTo>
                  <a:pt x="1620" y="254"/>
                </a:lnTo>
                <a:lnTo>
                  <a:pt x="1620" y="0"/>
                </a:lnTo>
                <a:lnTo>
                  <a:pt x="2024" y="508"/>
                </a:lnTo>
                <a:lnTo>
                  <a:pt x="1620" y="1017"/>
                </a:lnTo>
                <a:lnTo>
                  <a:pt x="1620" y="762"/>
                </a:lnTo>
                <a:lnTo>
                  <a:pt x="402" y="762"/>
                </a:lnTo>
                <a:lnTo>
                  <a:pt x="402" y="1018"/>
                </a:lnTo>
                <a:lnTo>
                  <a:pt x="0" y="508"/>
                </a:lnTo>
              </a:path>
            </a:pathLst>
          </a:custGeom>
          <a:solidFill>
            <a:srgbClr val="729fcf"/>
          </a:solidFill>
          <a:ln w="0">
            <a:solidFill>
              <a:srgbClr val="3465a4"/>
            </a:solid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434" name="CustomShape 9"/>
          <p:cNvSpPr/>
          <p:nvPr/>
        </p:nvSpPr>
        <p:spPr>
          <a:xfrm rot="12000">
            <a:off x="8595720" y="4189680"/>
            <a:ext cx="732960" cy="361800"/>
          </a:xfrm>
          <a:custGeom>
            <a:avLst/>
            <a:gdLst>
              <a:gd name="textAreaLeft" fmla="*/ 0 w 732960"/>
              <a:gd name="textAreaRight" fmla="*/ 735120 w 732960"/>
              <a:gd name="textAreaTop" fmla="*/ 0 h 361800"/>
              <a:gd name="textAreaBottom" fmla="*/ 363960 h 361800"/>
            </a:gdLst>
            <a:ahLst/>
            <a:rect l="textAreaLeft" t="textAreaTop" r="textAreaRight" b="textAreaBottom"/>
            <a:pathLst>
              <a:path w="2049" h="1018">
                <a:moveTo>
                  <a:pt x="0" y="508"/>
                </a:moveTo>
                <a:lnTo>
                  <a:pt x="408" y="0"/>
                </a:lnTo>
                <a:lnTo>
                  <a:pt x="407" y="254"/>
                </a:lnTo>
                <a:lnTo>
                  <a:pt x="1640" y="254"/>
                </a:lnTo>
                <a:lnTo>
                  <a:pt x="1641" y="0"/>
                </a:lnTo>
                <a:lnTo>
                  <a:pt x="2048" y="508"/>
                </a:lnTo>
                <a:lnTo>
                  <a:pt x="1640" y="1017"/>
                </a:lnTo>
                <a:lnTo>
                  <a:pt x="1640" y="762"/>
                </a:lnTo>
                <a:lnTo>
                  <a:pt x="407" y="762"/>
                </a:lnTo>
                <a:lnTo>
                  <a:pt x="407" y="1017"/>
                </a:lnTo>
                <a:lnTo>
                  <a:pt x="0" y="508"/>
                </a:lnTo>
              </a:path>
            </a:pathLst>
          </a:custGeom>
          <a:solidFill>
            <a:srgbClr val="729fcf"/>
          </a:solidFill>
          <a:ln w="0">
            <a:solidFill>
              <a:srgbClr val="3465a4"/>
            </a:solid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435" name="CustomShape 10"/>
          <p:cNvSpPr/>
          <p:nvPr/>
        </p:nvSpPr>
        <p:spPr>
          <a:xfrm>
            <a:off x="1188720" y="5029200"/>
            <a:ext cx="4568040" cy="5983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0" i="1" lang="en-US" sz="1800" spc="-1" strike="noStrike">
                <a:solidFill>
                  <a:srgbClr val="000000"/>
                </a:solidFill>
                <a:latin typeface="Arial"/>
                <a:ea typeface="DejaVu Sans"/>
              </a:rPr>
              <a:t>Albedo: Measure of the diffuse reflection of solar radiation</a:t>
            </a: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6" name="CustomShape 1"/>
          <p:cNvSpPr/>
          <p:nvPr/>
        </p:nvSpPr>
        <p:spPr>
          <a:xfrm>
            <a:off x="335520" y="764640"/>
            <a:ext cx="10737360" cy="4881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Climate Change Basics</a:t>
            </a:r>
            <a:endParaRPr b="0" lang="en-GB" sz="2400" spc="-1" strike="noStrike">
              <a:solidFill>
                <a:srgbClr val="000000"/>
              </a:solidFill>
              <a:latin typeface="Arial"/>
            </a:endParaRPr>
          </a:p>
        </p:txBody>
      </p:sp>
      <p:sp>
        <p:nvSpPr>
          <p:cNvPr id="437" name="CustomShape 2"/>
          <p:cNvSpPr/>
          <p:nvPr/>
        </p:nvSpPr>
        <p:spPr>
          <a:xfrm>
            <a:off x="335520" y="1268280"/>
            <a:ext cx="10737360" cy="5024880"/>
          </a:xfrm>
          <a:prstGeom prst="rect">
            <a:avLst/>
          </a:prstGeom>
          <a:noFill/>
          <a:ln w="0">
            <a:noFill/>
          </a:ln>
        </p:spPr>
        <p:style>
          <a:lnRef idx="0"/>
          <a:fillRef idx="0"/>
          <a:effectRef idx="0"/>
          <a:fontRef idx="minor"/>
        </p:style>
        <p:txBody>
          <a:bodyPr lIns="90000" rIns="90000" tIns="45000" bIns="45000" anchor="ctr">
            <a:noAutofit/>
          </a:bodyPr>
          <a:p>
            <a:pPr defTabSz="914400">
              <a:lnSpc>
                <a:spcPct val="100000"/>
              </a:lnSpc>
            </a:pPr>
            <a:endParaRPr b="0" lang="en-GB" sz="1800" spc="-1" strike="noStrike">
              <a:solidFill>
                <a:srgbClr val="000000"/>
              </a:solidFill>
              <a:latin typeface="Arial"/>
            </a:endParaRPr>
          </a:p>
          <a:p>
            <a:pPr marL="195120" indent="-18216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Wildfires</a:t>
            </a:r>
            <a:endParaRPr b="0" lang="en-GB" sz="1800" spc="-1" strike="noStrike">
              <a:solidFill>
                <a:srgbClr val="000000"/>
              </a:solidFill>
              <a:latin typeface="Arial"/>
            </a:endParaRPr>
          </a:p>
          <a:p>
            <a:pPr marL="195120" indent="-18216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Ice-Albedo effect</a:t>
            </a:r>
            <a:endParaRPr b="0" lang="en-GB" sz="1800" spc="-1" strike="noStrike">
              <a:solidFill>
                <a:srgbClr val="000000"/>
              </a:solidFill>
              <a:latin typeface="Arial"/>
            </a:endParaRPr>
          </a:p>
          <a:p>
            <a:pPr marL="195120" indent="-18216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Thawing permafrost</a:t>
            </a:r>
            <a:endParaRPr b="0" lang="en-GB" sz="1800" spc="-1" strike="noStrike">
              <a:solidFill>
                <a:srgbClr val="000000"/>
              </a:solidFill>
              <a:latin typeface="Arial"/>
            </a:endParaRPr>
          </a:p>
          <a:p>
            <a:pPr defTabSz="914400">
              <a:lnSpc>
                <a:spcPct val="100000"/>
              </a:lnSpc>
              <a:spcBef>
                <a:spcPts val="360"/>
              </a:spcBef>
            </a:pPr>
            <a:r>
              <a:rPr b="0" lang="en-US" sz="1800" spc="-1" strike="noStrike">
                <a:solidFill>
                  <a:srgbClr val="ffffff"/>
                </a:solidFill>
                <a:latin typeface="DejaVu Sans"/>
                <a:ea typeface="DejaVu Sans"/>
              </a:rPr>
              <a:t>Warming ocean → collapse of the Gulf Stream</a:t>
            </a:r>
            <a:endParaRPr b="0" lang="en-GB" sz="1800" spc="-1" strike="noStrike">
              <a:solidFill>
                <a:srgbClr val="000000"/>
              </a:solidFill>
              <a:latin typeface="Arial"/>
            </a:endParaRPr>
          </a:p>
          <a:p>
            <a:pPr defTabSz="914400">
              <a:lnSpc>
                <a:spcPct val="100000"/>
              </a:lnSpc>
              <a:spcBef>
                <a:spcPts val="360"/>
              </a:spcBef>
            </a:pPr>
            <a:endParaRPr b="0" lang="en-GB" sz="1800" spc="-1" strike="noStrike">
              <a:solidFill>
                <a:srgbClr val="000000"/>
              </a:solidFill>
              <a:latin typeface="Arial"/>
            </a:endParaRPr>
          </a:p>
        </p:txBody>
      </p:sp>
      <p:sp>
        <p:nvSpPr>
          <p:cNvPr id="438" name="CustomShape 3"/>
          <p:cNvSpPr/>
          <p:nvPr/>
        </p:nvSpPr>
        <p:spPr>
          <a:xfrm>
            <a:off x="432720" y="1148040"/>
            <a:ext cx="10346400" cy="48708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Feedback Effects – Examples</a:t>
            </a:r>
            <a:endParaRPr b="0" lang="en-GB"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9" name="CustomShape 1"/>
          <p:cNvSpPr/>
          <p:nvPr/>
        </p:nvSpPr>
        <p:spPr>
          <a:xfrm>
            <a:off x="335520" y="764640"/>
            <a:ext cx="10737360" cy="4881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Climate Change Basics</a:t>
            </a:r>
            <a:endParaRPr b="0" lang="en-GB" sz="2400" spc="-1" strike="noStrike">
              <a:solidFill>
                <a:srgbClr val="000000"/>
              </a:solidFill>
              <a:latin typeface="Arial"/>
            </a:endParaRPr>
          </a:p>
        </p:txBody>
      </p:sp>
      <p:sp>
        <p:nvSpPr>
          <p:cNvPr id="440" name="CustomShape 2"/>
          <p:cNvSpPr/>
          <p:nvPr/>
        </p:nvSpPr>
        <p:spPr>
          <a:xfrm>
            <a:off x="335520" y="1268280"/>
            <a:ext cx="10737360" cy="5024880"/>
          </a:xfrm>
          <a:prstGeom prst="rect">
            <a:avLst/>
          </a:prstGeom>
          <a:noFill/>
          <a:ln w="0">
            <a:noFill/>
          </a:ln>
        </p:spPr>
        <p:style>
          <a:lnRef idx="0"/>
          <a:fillRef idx="0"/>
          <a:effectRef idx="0"/>
          <a:fontRef idx="minor"/>
        </p:style>
        <p:txBody>
          <a:bodyPr lIns="90000" rIns="90000" tIns="45000" bIns="45000" anchor="ctr">
            <a:noAutofit/>
          </a:bodyPr>
          <a:p>
            <a:pPr defTabSz="914400">
              <a:lnSpc>
                <a:spcPct val="100000"/>
              </a:lnSpc>
            </a:pPr>
            <a:endParaRPr b="0" lang="en-GB" sz="1800" spc="-1" strike="noStrike">
              <a:solidFill>
                <a:srgbClr val="000000"/>
              </a:solidFill>
              <a:latin typeface="Arial"/>
            </a:endParaRPr>
          </a:p>
          <a:p>
            <a:pPr marL="195120" indent="-18216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Wildfires</a:t>
            </a:r>
            <a:endParaRPr b="0" lang="en-GB" sz="1800" spc="-1" strike="noStrike">
              <a:solidFill>
                <a:srgbClr val="000000"/>
              </a:solidFill>
              <a:latin typeface="Arial"/>
            </a:endParaRPr>
          </a:p>
          <a:p>
            <a:pPr marL="195120" indent="-18216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Ice-Albedo effect</a:t>
            </a:r>
            <a:endParaRPr b="0" lang="en-GB" sz="1800" spc="-1" strike="noStrike">
              <a:solidFill>
                <a:srgbClr val="000000"/>
              </a:solidFill>
              <a:latin typeface="Arial"/>
            </a:endParaRPr>
          </a:p>
          <a:p>
            <a:pPr marL="195120" indent="-18216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Thawing permafrost</a:t>
            </a:r>
            <a:endParaRPr b="0" lang="en-GB" sz="1800" spc="-1" strike="noStrike">
              <a:solidFill>
                <a:srgbClr val="000000"/>
              </a:solidFill>
              <a:latin typeface="Arial"/>
            </a:endParaRPr>
          </a:p>
          <a:p>
            <a:pPr marL="195120" indent="-18216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Warming ocean → collapse of the Gulf Stream</a:t>
            </a:r>
            <a:endParaRPr b="0" lang="en-GB" sz="1800" spc="-1" strike="noStrike">
              <a:solidFill>
                <a:srgbClr val="000000"/>
              </a:solidFill>
              <a:latin typeface="Arial"/>
            </a:endParaRPr>
          </a:p>
          <a:p>
            <a:pPr defTabSz="914400">
              <a:lnSpc>
                <a:spcPct val="100000"/>
              </a:lnSpc>
              <a:spcBef>
                <a:spcPts val="360"/>
              </a:spcBef>
            </a:pPr>
            <a:endParaRPr b="0" lang="en-GB" sz="1800" spc="-1" strike="noStrike">
              <a:solidFill>
                <a:srgbClr val="000000"/>
              </a:solidFill>
              <a:latin typeface="Arial"/>
            </a:endParaRPr>
          </a:p>
        </p:txBody>
      </p:sp>
      <p:sp>
        <p:nvSpPr>
          <p:cNvPr id="441" name="CustomShape 3"/>
          <p:cNvSpPr/>
          <p:nvPr/>
        </p:nvSpPr>
        <p:spPr>
          <a:xfrm>
            <a:off x="432720" y="1148040"/>
            <a:ext cx="10346400" cy="48708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Feedback Effects – Examples</a:t>
            </a:r>
            <a:endParaRPr b="0" lang="en-GB"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4" name="CustomShape 52"/>
          <p:cNvSpPr/>
          <p:nvPr/>
        </p:nvSpPr>
        <p:spPr>
          <a:xfrm>
            <a:off x="335520" y="4406760"/>
            <a:ext cx="10735920" cy="13449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3000" spc="-1" strike="noStrike" cap="all">
                <a:solidFill>
                  <a:srgbClr val="008c4f"/>
                </a:solidFill>
                <a:latin typeface="Arial Unicode MS"/>
                <a:ea typeface="DejaVu Sans"/>
              </a:rPr>
              <a:t>E01 – Waste Produced in a Week</a:t>
            </a:r>
            <a:endParaRPr b="0" lang="en-GB" sz="3000" spc="-1" strike="noStrike">
              <a:solidFill>
                <a:srgbClr val="000000"/>
              </a:solidFill>
              <a:latin typeface="Arial"/>
            </a:endParaRPr>
          </a:p>
        </p:txBody>
      </p:sp>
      <p:sp>
        <p:nvSpPr>
          <p:cNvPr id="325" name="CustomShape 53"/>
          <p:cNvSpPr/>
          <p:nvPr/>
        </p:nvSpPr>
        <p:spPr>
          <a:xfrm>
            <a:off x="335520" y="2906640"/>
            <a:ext cx="10735920" cy="148284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2" name="CustomShape 1"/>
          <p:cNvSpPr/>
          <p:nvPr/>
        </p:nvSpPr>
        <p:spPr>
          <a:xfrm>
            <a:off x="335520" y="764640"/>
            <a:ext cx="10737360" cy="4881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Climate Change Basics</a:t>
            </a:r>
            <a:endParaRPr b="0" lang="en-GB" sz="2400" spc="-1" strike="noStrike">
              <a:solidFill>
                <a:srgbClr val="000000"/>
              </a:solidFill>
              <a:latin typeface="Arial"/>
            </a:endParaRPr>
          </a:p>
        </p:txBody>
      </p:sp>
      <p:sp>
        <p:nvSpPr>
          <p:cNvPr id="443" name="CustomShape 2"/>
          <p:cNvSpPr/>
          <p:nvPr/>
        </p:nvSpPr>
        <p:spPr>
          <a:xfrm>
            <a:off x="335520" y="1268280"/>
            <a:ext cx="10737360" cy="5024880"/>
          </a:xfrm>
          <a:prstGeom prst="rect">
            <a:avLst/>
          </a:prstGeom>
          <a:noFill/>
          <a:ln w="0">
            <a:noFill/>
          </a:ln>
        </p:spPr>
        <p:style>
          <a:lnRef idx="0"/>
          <a:fillRef idx="0"/>
          <a:effectRef idx="0"/>
          <a:fontRef idx="minor"/>
        </p:style>
        <p:txBody>
          <a:bodyPr lIns="90000" rIns="90000" tIns="45000" bIns="45000" anchor="ctr">
            <a:noAutofit/>
          </a:bodyPr>
          <a:p>
            <a:pPr defTabSz="914400">
              <a:lnSpc>
                <a:spcPct val="100000"/>
              </a:lnSpc>
            </a:pPr>
            <a:endParaRPr b="0" lang="en-GB" sz="1800" spc="-1" strike="noStrike">
              <a:solidFill>
                <a:srgbClr val="000000"/>
              </a:solidFill>
              <a:latin typeface="Arial"/>
            </a:endParaRPr>
          </a:p>
          <a:p>
            <a:pPr marL="195120" indent="-18216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Wildfires</a:t>
            </a:r>
            <a:endParaRPr b="0" lang="en-GB" sz="1800" spc="-1" strike="noStrike">
              <a:solidFill>
                <a:srgbClr val="000000"/>
              </a:solidFill>
              <a:latin typeface="Arial"/>
            </a:endParaRPr>
          </a:p>
          <a:p>
            <a:pPr marL="195120" indent="-18216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Ice-Albedo effect</a:t>
            </a:r>
            <a:endParaRPr b="0" lang="en-GB" sz="1800" spc="-1" strike="noStrike">
              <a:solidFill>
                <a:srgbClr val="000000"/>
              </a:solidFill>
              <a:latin typeface="Arial"/>
            </a:endParaRPr>
          </a:p>
          <a:p>
            <a:pPr marL="195120" indent="-18216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Thawing permafrost</a:t>
            </a:r>
            <a:endParaRPr b="0" lang="en-GB" sz="1800" spc="-1" strike="noStrike">
              <a:solidFill>
                <a:srgbClr val="000000"/>
              </a:solidFill>
              <a:latin typeface="Arial"/>
            </a:endParaRPr>
          </a:p>
          <a:p>
            <a:pPr marL="195120" indent="-18216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Warming ocean → collapse of the Gulf Stream</a:t>
            </a:r>
            <a:endParaRPr b="0" lang="en-GB" sz="1800" spc="-1" strike="noStrike">
              <a:solidFill>
                <a:srgbClr val="000000"/>
              </a:solidFill>
              <a:latin typeface="Arial"/>
            </a:endParaRPr>
          </a:p>
          <a:p>
            <a:pPr marL="195120" indent="-18216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Etc.</a:t>
            </a:r>
            <a:endParaRPr b="0" lang="en-GB" sz="1800" spc="-1" strike="noStrike">
              <a:solidFill>
                <a:srgbClr val="000000"/>
              </a:solidFill>
              <a:latin typeface="Arial"/>
            </a:endParaRPr>
          </a:p>
        </p:txBody>
      </p:sp>
      <p:sp>
        <p:nvSpPr>
          <p:cNvPr id="444" name="CustomShape 3"/>
          <p:cNvSpPr/>
          <p:nvPr/>
        </p:nvSpPr>
        <p:spPr>
          <a:xfrm>
            <a:off x="432720" y="1148040"/>
            <a:ext cx="10346400" cy="48708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Feedback Effects – Examples</a:t>
            </a:r>
            <a:endParaRPr b="0" lang="en-GB"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5" name="CustomShape 1"/>
          <p:cNvSpPr/>
          <p:nvPr/>
        </p:nvSpPr>
        <p:spPr>
          <a:xfrm>
            <a:off x="335520" y="764640"/>
            <a:ext cx="10737360" cy="4881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Climate Change Basics</a:t>
            </a:r>
            <a:endParaRPr b="0" lang="en-GB" sz="2400" spc="-1" strike="noStrike">
              <a:solidFill>
                <a:srgbClr val="000000"/>
              </a:solidFill>
              <a:latin typeface="Arial"/>
            </a:endParaRPr>
          </a:p>
        </p:txBody>
      </p:sp>
      <p:sp>
        <p:nvSpPr>
          <p:cNvPr id="446" name="CustomShape 2"/>
          <p:cNvSpPr/>
          <p:nvPr/>
        </p:nvSpPr>
        <p:spPr>
          <a:xfrm>
            <a:off x="335520" y="1268280"/>
            <a:ext cx="10737360" cy="5024880"/>
          </a:xfrm>
          <a:prstGeom prst="rect">
            <a:avLst/>
          </a:prstGeom>
          <a:noFill/>
          <a:ln w="0">
            <a:noFill/>
          </a:ln>
        </p:spPr>
        <p:style>
          <a:lnRef idx="0"/>
          <a:fillRef idx="0"/>
          <a:effectRef idx="0"/>
          <a:fontRef idx="minor"/>
        </p:style>
        <p:txBody>
          <a:bodyPr lIns="90000" rIns="90000" tIns="45000" bIns="45000" anchor="ctr">
            <a:noAutofit/>
          </a:bodyPr>
          <a:p>
            <a:pPr marL="360" algn="ctr" defTabSz="914400">
              <a:lnSpc>
                <a:spcPct val="100000"/>
              </a:lnSpc>
              <a:spcBef>
                <a:spcPts val="360"/>
              </a:spcBef>
            </a:pPr>
            <a:r>
              <a:rPr b="0" lang="en-US" sz="1800" spc="-1" strike="noStrike">
                <a:solidFill>
                  <a:srgbClr val="000000"/>
                </a:solidFill>
                <a:latin typeface="DejaVu Sans"/>
                <a:ea typeface="DejaVu Sans"/>
              </a:rPr>
              <a:t>“</a:t>
            </a:r>
            <a:r>
              <a:rPr b="0" i="1" lang="en-US" sz="1800" spc="-1" strike="noStrike">
                <a:solidFill>
                  <a:srgbClr val="000000"/>
                </a:solidFill>
                <a:latin typeface="DejaVu Sans"/>
                <a:ea typeface="DejaVu Sans"/>
              </a:rPr>
              <a:t>The </a:t>
            </a:r>
            <a:r>
              <a:rPr b="1" i="1" lang="en-US" sz="1800" spc="-1" strike="noStrike" u="sng">
                <a:solidFill>
                  <a:srgbClr val="000000"/>
                </a:solidFill>
                <a:uFillTx/>
                <a:latin typeface="DejaVu Sans"/>
                <a:ea typeface="DejaVu Sans"/>
              </a:rPr>
              <a:t>carbon footprint</a:t>
            </a:r>
            <a:r>
              <a:rPr b="0" i="1" lang="en-US" sz="1800" spc="-1" strike="noStrike">
                <a:solidFill>
                  <a:srgbClr val="000000"/>
                </a:solidFill>
                <a:latin typeface="DejaVu Sans"/>
                <a:ea typeface="DejaVu Sans"/>
              </a:rPr>
              <a:t> is a measure of the exclusive total amount of carbon dioxide</a:t>
            </a:r>
            <a:endParaRPr b="0" lang="en-GB" sz="1800" spc="-1" strike="noStrike">
              <a:solidFill>
                <a:srgbClr val="000000"/>
              </a:solidFill>
              <a:latin typeface="Arial"/>
            </a:endParaRPr>
          </a:p>
          <a:p>
            <a:pPr marL="360" algn="ctr" defTabSz="914400">
              <a:lnSpc>
                <a:spcPct val="100000"/>
              </a:lnSpc>
              <a:spcBef>
                <a:spcPts val="360"/>
              </a:spcBef>
            </a:pPr>
            <a:r>
              <a:rPr b="0" i="1" lang="en-US" sz="1800" spc="-1" strike="noStrike">
                <a:solidFill>
                  <a:srgbClr val="000000"/>
                </a:solidFill>
                <a:latin typeface="DejaVu Sans"/>
                <a:ea typeface="DejaVu Sans"/>
              </a:rPr>
              <a:t>emissions that is directly and indirectly caused by an activity or is accumulated over the life stages of a product.</a:t>
            </a:r>
            <a:r>
              <a:rPr b="0" lang="en-US" sz="1800" spc="-1" strike="noStrike">
                <a:solidFill>
                  <a:srgbClr val="000000"/>
                </a:solidFill>
                <a:latin typeface="DejaVu Sans"/>
                <a:ea typeface="DejaVu Sans"/>
              </a:rPr>
              <a:t>”</a:t>
            </a:r>
            <a:endParaRPr b="0" lang="en-GB" sz="1800" spc="-1" strike="noStrike">
              <a:solidFill>
                <a:srgbClr val="000000"/>
              </a:solidFill>
              <a:latin typeface="Arial"/>
            </a:endParaRPr>
          </a:p>
        </p:txBody>
      </p:sp>
      <p:sp>
        <p:nvSpPr>
          <p:cNvPr id="447" name="CustomShape 3"/>
          <p:cNvSpPr/>
          <p:nvPr/>
        </p:nvSpPr>
        <p:spPr>
          <a:xfrm>
            <a:off x="432720" y="1148040"/>
            <a:ext cx="10346400" cy="48708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Carbon Footprint</a:t>
            </a:r>
            <a:endParaRPr b="0" lang="en-GB" sz="2200" spc="-1" strike="noStrike">
              <a:solidFill>
                <a:srgbClr val="000000"/>
              </a:solidFill>
              <a:latin typeface="Arial"/>
            </a:endParaRPr>
          </a:p>
        </p:txBody>
      </p:sp>
      <p:sp>
        <p:nvSpPr>
          <p:cNvPr id="448" name="CustomShape 4"/>
          <p:cNvSpPr/>
          <p:nvPr/>
        </p:nvSpPr>
        <p:spPr>
          <a:xfrm>
            <a:off x="335520" y="3108960"/>
            <a:ext cx="10786320" cy="136296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449" name="CustomShape 5"/>
          <p:cNvSpPr/>
          <p:nvPr/>
        </p:nvSpPr>
        <p:spPr>
          <a:xfrm>
            <a:off x="270720" y="6322680"/>
            <a:ext cx="10792080" cy="227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DejaVu Sans"/>
                <a:ea typeface="Roboto"/>
              </a:rPr>
              <a:t>T. Wiedmann, J. Minx. (2008). </a:t>
            </a:r>
            <a:r>
              <a:rPr b="0" i="1" lang="en-US" sz="900" spc="-1" strike="noStrike">
                <a:solidFill>
                  <a:srgbClr val="a6a6a6"/>
                </a:solidFill>
                <a:latin typeface="DejaVu Sans"/>
                <a:ea typeface="Roboto"/>
              </a:rPr>
              <a:t>A definition of ‘carbon footprint’, Ecological Economics Research Trends</a:t>
            </a:r>
            <a:r>
              <a:rPr b="0" lang="en-US" sz="900" spc="-1" strike="noStrike">
                <a:solidFill>
                  <a:srgbClr val="a6a6a6"/>
                </a:solidFill>
                <a:latin typeface="DejaVu Sans"/>
                <a:ea typeface="Roboto"/>
              </a:rPr>
              <a:t>.</a:t>
            </a:r>
            <a:endParaRPr b="0" lang="en-GB"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0" name="CustomShape 1"/>
          <p:cNvSpPr/>
          <p:nvPr/>
        </p:nvSpPr>
        <p:spPr>
          <a:xfrm>
            <a:off x="335520" y="764640"/>
            <a:ext cx="10737360" cy="4881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Climate Change Basics</a:t>
            </a:r>
            <a:endParaRPr b="0" lang="en-GB" sz="2400" spc="-1" strike="noStrike">
              <a:solidFill>
                <a:srgbClr val="000000"/>
              </a:solidFill>
              <a:latin typeface="Arial"/>
            </a:endParaRPr>
          </a:p>
        </p:txBody>
      </p:sp>
      <p:sp>
        <p:nvSpPr>
          <p:cNvPr id="451" name="CustomShape 2"/>
          <p:cNvSpPr/>
          <p:nvPr/>
        </p:nvSpPr>
        <p:spPr>
          <a:xfrm>
            <a:off x="432720" y="1148040"/>
            <a:ext cx="10346400" cy="48708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Carbon Footprint – Origins</a:t>
            </a:r>
            <a:endParaRPr b="0" lang="en-GB"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2" name="CustomShape 1"/>
          <p:cNvSpPr/>
          <p:nvPr/>
        </p:nvSpPr>
        <p:spPr>
          <a:xfrm>
            <a:off x="335520" y="764640"/>
            <a:ext cx="10737360" cy="4881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Climate Change Basics</a:t>
            </a:r>
            <a:endParaRPr b="0" lang="en-GB" sz="2400" spc="-1" strike="noStrike">
              <a:solidFill>
                <a:srgbClr val="000000"/>
              </a:solidFill>
              <a:latin typeface="Arial"/>
            </a:endParaRPr>
          </a:p>
        </p:txBody>
      </p:sp>
      <p:sp>
        <p:nvSpPr>
          <p:cNvPr id="453" name="CustomShape 2"/>
          <p:cNvSpPr/>
          <p:nvPr/>
        </p:nvSpPr>
        <p:spPr>
          <a:xfrm>
            <a:off x="335520" y="1268280"/>
            <a:ext cx="10737360" cy="5024880"/>
          </a:xfrm>
          <a:prstGeom prst="rect">
            <a:avLst/>
          </a:prstGeom>
          <a:noFill/>
          <a:ln w="0">
            <a:noFill/>
          </a:ln>
        </p:spPr>
        <p:style>
          <a:lnRef idx="0"/>
          <a:fillRef idx="0"/>
          <a:effectRef idx="0"/>
          <a:fontRef idx="minor"/>
        </p:style>
        <p:txBody>
          <a:bodyPr lIns="90000" rIns="90000" tIns="45000" bIns="45000" anchor="ctr">
            <a:noAutofit/>
          </a:bodyPr>
          <a:p>
            <a:pPr marL="360" algn="ctr" defTabSz="914400">
              <a:lnSpc>
                <a:spcPct val="100000"/>
              </a:lnSpc>
              <a:spcBef>
                <a:spcPts val="360"/>
              </a:spcBef>
            </a:pPr>
            <a:r>
              <a:rPr b="0" lang="en-US" sz="1800" spc="-1" strike="noStrike">
                <a:solidFill>
                  <a:srgbClr val="000000"/>
                </a:solidFill>
                <a:latin typeface="DejaVu Sans"/>
                <a:ea typeface="DejaVu Sans"/>
              </a:rPr>
              <a:t>“</a:t>
            </a:r>
            <a:r>
              <a:rPr b="0" i="1" lang="en-US" sz="1800" spc="-1" strike="noStrike">
                <a:solidFill>
                  <a:srgbClr val="000000"/>
                </a:solidFill>
                <a:latin typeface="DejaVu Sans"/>
                <a:ea typeface="DejaVu Sans"/>
              </a:rPr>
              <a:t>The first step to reducing your emissions is to know where you stand. Find out your #carbonfootprint with our new calculator &amp; share your pledge today!</a:t>
            </a:r>
            <a:r>
              <a:rPr b="0" lang="en-US" sz="1800" spc="-1" strike="noStrike">
                <a:solidFill>
                  <a:srgbClr val="000000"/>
                </a:solidFill>
                <a:latin typeface="DejaVu Sans"/>
                <a:ea typeface="DejaVu Sans"/>
              </a:rPr>
              <a:t>” - BP (British Petroleum)</a:t>
            </a:r>
            <a:endParaRPr b="0" lang="en-GB" sz="1800" spc="-1" strike="noStrike">
              <a:solidFill>
                <a:srgbClr val="000000"/>
              </a:solidFill>
              <a:latin typeface="Arial"/>
            </a:endParaRPr>
          </a:p>
        </p:txBody>
      </p:sp>
      <p:sp>
        <p:nvSpPr>
          <p:cNvPr id="454" name="CustomShape 3"/>
          <p:cNvSpPr/>
          <p:nvPr/>
        </p:nvSpPr>
        <p:spPr>
          <a:xfrm>
            <a:off x="432720" y="1148040"/>
            <a:ext cx="10346400" cy="48708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Carbon Footprint – Origins</a:t>
            </a:r>
            <a:endParaRPr b="0" lang="en-GB"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5" name="CustomShape 1"/>
          <p:cNvSpPr/>
          <p:nvPr/>
        </p:nvSpPr>
        <p:spPr>
          <a:xfrm>
            <a:off x="335520" y="764640"/>
            <a:ext cx="10737360" cy="4881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Climate Change Basics</a:t>
            </a:r>
            <a:endParaRPr b="0" lang="en-GB" sz="2400" spc="-1" strike="noStrike">
              <a:solidFill>
                <a:srgbClr val="000000"/>
              </a:solidFill>
              <a:latin typeface="Arial"/>
            </a:endParaRPr>
          </a:p>
        </p:txBody>
      </p:sp>
      <p:sp>
        <p:nvSpPr>
          <p:cNvPr id="456" name="CustomShape 2"/>
          <p:cNvSpPr/>
          <p:nvPr/>
        </p:nvSpPr>
        <p:spPr>
          <a:xfrm>
            <a:off x="336240" y="1600920"/>
            <a:ext cx="10855080" cy="3874680"/>
          </a:xfrm>
          <a:prstGeom prst="rect">
            <a:avLst/>
          </a:prstGeom>
          <a:noFill/>
          <a:ln w="0">
            <a:noFill/>
          </a:ln>
        </p:spPr>
        <p:style>
          <a:lnRef idx="0"/>
          <a:fillRef idx="0"/>
          <a:effectRef idx="0"/>
          <a:fontRef idx="minor"/>
        </p:style>
        <p:txBody>
          <a:bodyPr lIns="90000" rIns="90000" tIns="45000" bIns="45000" anchor="t">
            <a:noAutofit/>
          </a:bodyPr>
          <a:p>
            <a:pPr marL="216000" indent="-209520" defTabSz="914400">
              <a:lnSpc>
                <a:spcPct val="100000"/>
              </a:lnSpc>
              <a:spcBef>
                <a:spcPts val="1191"/>
              </a:spcBef>
              <a:spcAft>
                <a:spcPts val="992"/>
              </a:spcAft>
              <a:buClr>
                <a:srgbClr val="008c4f"/>
              </a:buClr>
              <a:buSzPct val="115000"/>
              <a:buFont typeface="Wingdings 2" charset="2"/>
              <a:buChar char=""/>
            </a:pPr>
            <a:r>
              <a:rPr b="0" lang="en-US" sz="2000" spc="-1" strike="noStrike">
                <a:solidFill>
                  <a:srgbClr val="000000"/>
                </a:solidFill>
                <a:latin typeface="DejaVu Sans"/>
                <a:ea typeface="DejaVu Sans"/>
              </a:rPr>
              <a:t>100 companies produced more than 70% of the world’s greenhouse gas emissions between 1988 and 2017</a:t>
            </a:r>
            <a:endParaRPr b="0" lang="en-GB" sz="2000" spc="-1" strike="noStrike">
              <a:solidFill>
                <a:srgbClr val="000000"/>
              </a:solidFill>
              <a:latin typeface="Arial"/>
            </a:endParaRPr>
          </a:p>
          <a:p>
            <a:pPr marL="216000" indent="-209520" defTabSz="914400">
              <a:lnSpc>
                <a:spcPct val="100000"/>
              </a:lnSpc>
              <a:spcBef>
                <a:spcPts val="1191"/>
              </a:spcBef>
              <a:spcAft>
                <a:spcPts val="992"/>
              </a:spcAft>
              <a:buClr>
                <a:srgbClr val="008c4f"/>
              </a:buClr>
              <a:buSzPct val="115000"/>
              <a:buFont typeface="Wingdings 2" charset="2"/>
              <a:buChar char=""/>
            </a:pPr>
            <a:r>
              <a:rPr b="0" lang="en-US" sz="2000" spc="-1" strike="noStrike">
                <a:solidFill>
                  <a:srgbClr val="000000"/>
                </a:solidFill>
                <a:latin typeface="DejaVu Sans"/>
                <a:ea typeface="DejaVu Sans"/>
              </a:rPr>
              <a:t>Guess who is on the list?</a:t>
            </a:r>
            <a:endParaRPr b="0" lang="en-GB" sz="2000" spc="-1" strike="noStrike">
              <a:solidFill>
                <a:srgbClr val="000000"/>
              </a:solidFill>
              <a:latin typeface="Arial"/>
            </a:endParaRPr>
          </a:p>
          <a:p>
            <a:pPr defTabSz="914400">
              <a:lnSpc>
                <a:spcPct val="100000"/>
              </a:lnSpc>
            </a:pPr>
            <a:endParaRPr b="0" lang="en-GB" sz="2000" spc="-1" strike="noStrike">
              <a:solidFill>
                <a:srgbClr val="000000"/>
              </a:solidFill>
              <a:latin typeface="Arial"/>
            </a:endParaRPr>
          </a:p>
        </p:txBody>
      </p:sp>
      <p:sp>
        <p:nvSpPr>
          <p:cNvPr id="457" name="CustomShape 3"/>
          <p:cNvSpPr/>
          <p:nvPr/>
        </p:nvSpPr>
        <p:spPr>
          <a:xfrm>
            <a:off x="270720" y="6322680"/>
            <a:ext cx="10792080" cy="227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DejaVu Sans"/>
                <a:ea typeface="Roboto"/>
              </a:rPr>
              <a:t>https://www.theguardian.com/sustainable-business/2017/jul/10/100-fossil-fuel-companies-investors-responsible-71-global-emissions-cdp-study-climate-change</a:t>
            </a:r>
            <a:endParaRPr b="0" lang="en-GB" sz="900" spc="-1" strike="noStrike">
              <a:solidFill>
                <a:srgbClr val="000000"/>
              </a:solidFill>
              <a:latin typeface="Arial"/>
            </a:endParaRPr>
          </a:p>
        </p:txBody>
      </p:sp>
      <p:sp>
        <p:nvSpPr>
          <p:cNvPr id="458" name="CustomShape 4"/>
          <p:cNvSpPr/>
          <p:nvPr/>
        </p:nvSpPr>
        <p:spPr>
          <a:xfrm>
            <a:off x="432720" y="1148040"/>
            <a:ext cx="10346400" cy="48708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Carbon Footprint – Who Emits CO2?</a:t>
            </a:r>
            <a:endParaRPr b="0" lang="en-GB"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9" name="CustomShape 1"/>
          <p:cNvSpPr/>
          <p:nvPr/>
        </p:nvSpPr>
        <p:spPr>
          <a:xfrm>
            <a:off x="335520" y="764640"/>
            <a:ext cx="10737360" cy="4881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Climate Change Basics</a:t>
            </a:r>
            <a:endParaRPr b="0" lang="en-GB" sz="2400" spc="-1" strike="noStrike">
              <a:solidFill>
                <a:srgbClr val="000000"/>
              </a:solidFill>
              <a:latin typeface="Arial"/>
            </a:endParaRPr>
          </a:p>
        </p:txBody>
      </p:sp>
      <p:sp>
        <p:nvSpPr>
          <p:cNvPr id="460" name="CustomShape 2"/>
          <p:cNvSpPr/>
          <p:nvPr/>
        </p:nvSpPr>
        <p:spPr>
          <a:xfrm>
            <a:off x="336240" y="1600920"/>
            <a:ext cx="10855080" cy="3874680"/>
          </a:xfrm>
          <a:prstGeom prst="rect">
            <a:avLst/>
          </a:prstGeom>
          <a:noFill/>
          <a:ln w="0">
            <a:noFill/>
          </a:ln>
        </p:spPr>
        <p:style>
          <a:lnRef idx="0"/>
          <a:fillRef idx="0"/>
          <a:effectRef idx="0"/>
          <a:fontRef idx="minor"/>
        </p:style>
        <p:txBody>
          <a:bodyPr lIns="90000" rIns="90000" tIns="45000" bIns="45000" anchor="t">
            <a:noAutofit/>
          </a:bodyPr>
          <a:p>
            <a:pPr marL="216000" indent="-209520" defTabSz="914400">
              <a:lnSpc>
                <a:spcPct val="100000"/>
              </a:lnSpc>
              <a:spcBef>
                <a:spcPts val="1191"/>
              </a:spcBef>
              <a:spcAft>
                <a:spcPts val="992"/>
              </a:spcAft>
              <a:buClr>
                <a:srgbClr val="008c4f"/>
              </a:buClr>
              <a:buSzPct val="115000"/>
              <a:buFont typeface="Wingdings 2" charset="2"/>
              <a:buChar char=""/>
            </a:pPr>
            <a:r>
              <a:rPr b="0" lang="en-US" sz="2000" spc="-1" strike="noStrike">
                <a:solidFill>
                  <a:srgbClr val="000000"/>
                </a:solidFill>
                <a:latin typeface="DejaVu Sans"/>
                <a:ea typeface="DejaVu Sans"/>
              </a:rPr>
              <a:t>100 companies produced more than 70% of the world’s greenhouse gas emissions between 1988 and 2017</a:t>
            </a:r>
            <a:endParaRPr b="0" lang="en-GB" sz="2000" spc="-1" strike="noStrike">
              <a:solidFill>
                <a:srgbClr val="000000"/>
              </a:solidFill>
              <a:latin typeface="Arial"/>
            </a:endParaRPr>
          </a:p>
          <a:p>
            <a:pPr marL="216000" indent="-209520" defTabSz="914400">
              <a:lnSpc>
                <a:spcPct val="100000"/>
              </a:lnSpc>
              <a:spcBef>
                <a:spcPts val="1191"/>
              </a:spcBef>
              <a:spcAft>
                <a:spcPts val="992"/>
              </a:spcAft>
              <a:buClr>
                <a:srgbClr val="008c4f"/>
              </a:buClr>
              <a:buSzPct val="115000"/>
              <a:buFont typeface="Wingdings 2" charset="2"/>
              <a:buChar char=""/>
            </a:pPr>
            <a:r>
              <a:rPr b="0" lang="en-US" sz="2000" spc="-1" strike="noStrike">
                <a:solidFill>
                  <a:srgbClr val="000000"/>
                </a:solidFill>
                <a:latin typeface="DejaVu Sans"/>
                <a:ea typeface="DejaVu Sans"/>
              </a:rPr>
              <a:t>Guess who is on the list?</a:t>
            </a:r>
            <a:endParaRPr b="0" lang="en-GB" sz="2000" spc="-1" strike="noStrike">
              <a:solidFill>
                <a:srgbClr val="000000"/>
              </a:solidFill>
              <a:latin typeface="Arial"/>
            </a:endParaRPr>
          </a:p>
          <a:p>
            <a:pPr defTabSz="914400">
              <a:lnSpc>
                <a:spcPct val="100000"/>
              </a:lnSpc>
            </a:pPr>
            <a:endParaRPr b="0" lang="en-GB" sz="2000" spc="-1" strike="noStrike">
              <a:solidFill>
                <a:srgbClr val="000000"/>
              </a:solidFill>
              <a:latin typeface="Arial"/>
            </a:endParaRPr>
          </a:p>
        </p:txBody>
      </p:sp>
      <p:sp>
        <p:nvSpPr>
          <p:cNvPr id="461" name="CustomShape 3"/>
          <p:cNvSpPr/>
          <p:nvPr/>
        </p:nvSpPr>
        <p:spPr>
          <a:xfrm>
            <a:off x="270720" y="6322680"/>
            <a:ext cx="10792080" cy="227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DejaVu Sans"/>
                <a:ea typeface="Roboto"/>
              </a:rPr>
              <a:t>https://www.theguardian.com/sustainable-business/2017/jul/10/100-fossil-fuel-companies-investors-responsible-71-global-emissions-cdp-study-climate-change</a:t>
            </a:r>
            <a:endParaRPr b="0" lang="en-GB" sz="900" spc="-1" strike="noStrike">
              <a:solidFill>
                <a:srgbClr val="000000"/>
              </a:solidFill>
              <a:latin typeface="Arial"/>
            </a:endParaRPr>
          </a:p>
        </p:txBody>
      </p:sp>
      <p:sp>
        <p:nvSpPr>
          <p:cNvPr id="462" name="CustomShape 4"/>
          <p:cNvSpPr/>
          <p:nvPr/>
        </p:nvSpPr>
        <p:spPr>
          <a:xfrm>
            <a:off x="3566160" y="3017520"/>
            <a:ext cx="5021640" cy="2735640"/>
          </a:xfrm>
          <a:prstGeom prst="rect">
            <a:avLst/>
          </a:prstGeom>
          <a:noFill/>
          <a:ln w="0">
            <a:noFill/>
          </a:ln>
        </p:spPr>
        <p:style>
          <a:lnRef idx="0"/>
          <a:fillRef idx="0"/>
          <a:effectRef idx="0"/>
          <a:fontRef idx="minor"/>
        </p:style>
        <p:txBody>
          <a:bodyPr lIns="90000" rIns="90000" tIns="45000" bIns="45000" anchor="t">
            <a:noAutofit/>
          </a:bodyPr>
          <a:p>
            <a:pPr marL="216000" indent="-209520" defTabSz="914400">
              <a:lnSpc>
                <a:spcPct val="100000"/>
              </a:lnSpc>
              <a:buClr>
                <a:srgbClr val="008c4f"/>
              </a:buClr>
              <a:buFont typeface="StarSymbol"/>
              <a:buAutoNum type="arabicParenR"/>
            </a:pP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China (Coal) → 14.32%</a:t>
            </a:r>
            <a:endParaRPr b="0" lang="en-GB" sz="1400" spc="-1" strike="noStrike">
              <a:solidFill>
                <a:srgbClr val="000000"/>
              </a:solidFill>
              <a:latin typeface="Arial"/>
            </a:endParaRPr>
          </a:p>
          <a:p>
            <a:pPr marL="216000" indent="-209520" defTabSz="914400">
              <a:lnSpc>
                <a:spcPct val="100000"/>
              </a:lnSpc>
              <a:buClr>
                <a:srgbClr val="008c4f"/>
              </a:buClr>
              <a:buFont typeface="StarSymbol"/>
              <a:buAutoNum type="arabicParenR"/>
            </a:pP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Saudi Arabian Oil Company (Aramco) → 4.50%</a:t>
            </a:r>
            <a:endParaRPr b="0" lang="en-GB" sz="1400" spc="-1" strike="noStrike">
              <a:solidFill>
                <a:srgbClr val="000000"/>
              </a:solidFill>
              <a:latin typeface="Arial"/>
            </a:endParaRPr>
          </a:p>
          <a:p>
            <a:pPr marL="216000" indent="-209520" defTabSz="914400">
              <a:lnSpc>
                <a:spcPct val="100000"/>
              </a:lnSpc>
              <a:buClr>
                <a:srgbClr val="008c4f"/>
              </a:buClr>
              <a:buFont typeface="StarSymbol"/>
              <a:buAutoNum type="arabicParenR"/>
            </a:pP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Gazprom OAO</a:t>
            </a: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 3.91%</a:t>
            </a:r>
            <a:endParaRPr b="0" lang="en-GB" sz="1400" spc="-1" strike="noStrike">
              <a:solidFill>
                <a:srgbClr val="000000"/>
              </a:solidFill>
              <a:latin typeface="Arial"/>
            </a:endParaRPr>
          </a:p>
          <a:p>
            <a:pPr marL="216000" indent="-209520" defTabSz="914400">
              <a:lnSpc>
                <a:spcPct val="100000"/>
              </a:lnSpc>
              <a:buClr>
                <a:srgbClr val="008c4f"/>
              </a:buClr>
              <a:buFont typeface="StarSymbol"/>
              <a:buAutoNum type="arabicParenR"/>
            </a:pP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National Iranian Oil → 2.28%</a:t>
            </a:r>
            <a:endParaRPr b="0" lang="en-GB" sz="1400" spc="-1" strike="noStrike">
              <a:solidFill>
                <a:srgbClr val="000000"/>
              </a:solidFill>
              <a:latin typeface="Arial"/>
            </a:endParaRPr>
          </a:p>
          <a:p>
            <a:pPr marL="216000" indent="-209520" defTabSz="914400">
              <a:lnSpc>
                <a:spcPct val="100000"/>
              </a:lnSpc>
              <a:buClr>
                <a:srgbClr val="008c4f"/>
              </a:buClr>
              <a:buFont typeface="StarSymbol"/>
              <a:buAutoNum type="arabicParenR"/>
            </a:pP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ExxonMobil Corp → 1.98%</a:t>
            </a:r>
            <a:endParaRPr b="0" lang="en-GB" sz="1400" spc="-1" strike="noStrike">
              <a:solidFill>
                <a:srgbClr val="000000"/>
              </a:solidFill>
              <a:latin typeface="Arial"/>
            </a:endParaRPr>
          </a:p>
          <a:p>
            <a:pPr marL="216000" indent="-209520" defTabSz="914400">
              <a:lnSpc>
                <a:spcPct val="100000"/>
              </a:lnSpc>
              <a:buClr>
                <a:srgbClr val="008c4f"/>
              </a:buClr>
              <a:buFont typeface="StarSymbol"/>
              <a:buAutoNum type="arabicParenR"/>
            </a:pP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Coal India</a:t>
            </a: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 1.87%</a:t>
            </a:r>
            <a:endParaRPr b="0" lang="en-GB" sz="1400" spc="-1" strike="noStrike">
              <a:solidFill>
                <a:srgbClr val="000000"/>
              </a:solidFill>
              <a:latin typeface="Arial"/>
            </a:endParaRPr>
          </a:p>
          <a:p>
            <a:pPr marL="216000" indent="-209520" defTabSz="914400">
              <a:lnSpc>
                <a:spcPct val="100000"/>
              </a:lnSpc>
              <a:buClr>
                <a:srgbClr val="008c4f"/>
              </a:buClr>
              <a:buFont typeface="StarSymbol"/>
              <a:buAutoNum type="arabicParenR"/>
            </a:pP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Petroleos Mexicanos (Pemex) → 1.87%</a:t>
            </a:r>
            <a:endParaRPr b="0" lang="en-GB" sz="1400" spc="-1" strike="noStrike">
              <a:solidFill>
                <a:srgbClr val="000000"/>
              </a:solidFill>
              <a:latin typeface="Arial"/>
            </a:endParaRPr>
          </a:p>
          <a:p>
            <a:pPr marL="216000" indent="-209520" defTabSz="914400">
              <a:lnSpc>
                <a:spcPct val="100000"/>
              </a:lnSpc>
              <a:buClr>
                <a:srgbClr val="008c4f"/>
              </a:buClr>
              <a:buFont typeface="StarSymbol"/>
              <a:buAutoNum type="arabicParenR"/>
            </a:pP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Russia (Coal) → 1.86%</a:t>
            </a:r>
            <a:endParaRPr b="0" lang="en-GB" sz="1400" spc="-1" strike="noStrike">
              <a:solidFill>
                <a:srgbClr val="000000"/>
              </a:solidFill>
              <a:latin typeface="Arial"/>
            </a:endParaRPr>
          </a:p>
          <a:p>
            <a:pPr marL="216000" indent="-209520" defTabSz="914400">
              <a:lnSpc>
                <a:spcPct val="100000"/>
              </a:lnSpc>
              <a:buClr>
                <a:srgbClr val="008c4f"/>
              </a:buClr>
              <a:buFont typeface="StarSymbol"/>
              <a:buAutoNum type="arabicParenR"/>
            </a:pP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Royal Dutch Shell PLC → 1.67%</a:t>
            </a:r>
            <a:endParaRPr b="0" lang="en-GB" sz="1400" spc="-1" strike="noStrike">
              <a:solidFill>
                <a:srgbClr val="000000"/>
              </a:solidFill>
              <a:latin typeface="Arial"/>
            </a:endParaRPr>
          </a:p>
          <a:p>
            <a:pPr marL="216000" indent="-209520" defTabSz="914400">
              <a:lnSpc>
                <a:spcPct val="100000"/>
              </a:lnSpc>
              <a:buClr>
                <a:srgbClr val="008c4f"/>
              </a:buClr>
              <a:buFont typeface="StarSymbol"/>
              <a:buAutoNum type="arabicParenR"/>
            </a:pP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China National Petroleum Corp (CNPC) → 1.56%</a:t>
            </a:r>
            <a:endParaRPr b="0" lang="en-GB" sz="1400" spc="-1" strike="noStrike">
              <a:solidFill>
                <a:srgbClr val="000000"/>
              </a:solidFill>
              <a:latin typeface="Arial"/>
            </a:endParaRPr>
          </a:p>
          <a:p>
            <a:pPr marL="216000" indent="-209520" defTabSz="914400">
              <a:lnSpc>
                <a:spcPct val="100000"/>
              </a:lnSpc>
              <a:buClr>
                <a:srgbClr val="008c4f"/>
              </a:buClr>
              <a:buFont typeface="StarSymbol"/>
              <a:buAutoNum type="arabicParenR"/>
            </a:pPr>
            <a:r>
              <a:rPr b="1" lang="en-US" sz="1400" spc="-1" strike="noStrike">
                <a:solidFill>
                  <a:srgbClr val="c9211e"/>
                </a:solidFill>
                <a:highlight>
                  <a:srgbClr val="ffff00"/>
                </a:highlight>
                <a:latin typeface="DejaVu Sans"/>
                <a:ea typeface="DejaVu Sans"/>
              </a:rPr>
              <a:t> </a:t>
            </a:r>
            <a:r>
              <a:rPr b="1" lang="en-US" sz="1400" spc="-1" strike="noStrike">
                <a:solidFill>
                  <a:srgbClr val="c9211e"/>
                </a:solidFill>
                <a:highlight>
                  <a:srgbClr val="ffff00"/>
                </a:highlight>
                <a:latin typeface="DejaVu Sans"/>
                <a:ea typeface="DejaVu Sans"/>
              </a:rPr>
              <a:t>BP PLC → 1.53%</a:t>
            </a:r>
            <a:endParaRPr b="0" lang="en-GB" sz="1400" spc="-1" strike="noStrike">
              <a:solidFill>
                <a:srgbClr val="000000"/>
              </a:solidFill>
              <a:latin typeface="Arial"/>
            </a:endParaRPr>
          </a:p>
          <a:p>
            <a:pPr marL="216000" indent="-209520" defTabSz="914400">
              <a:lnSpc>
                <a:spcPct val="100000"/>
              </a:lnSpc>
              <a:buClr>
                <a:srgbClr val="008c4f"/>
              </a:buClr>
              <a:buFont typeface="StarSymbol"/>
              <a:buAutoNum type="arabicParenR"/>
            </a:pPr>
            <a:r>
              <a:rPr b="0" lang="en-US" sz="1400" spc="-1" strike="noStrike">
                <a:solidFill>
                  <a:srgbClr val="000000"/>
                </a:solidFill>
                <a:highlight>
                  <a:srgbClr val="ffff00"/>
                </a:highlight>
                <a:latin typeface="DejaVu Sans"/>
                <a:ea typeface="DejaVu Sans"/>
              </a:rPr>
              <a:t> </a:t>
            </a:r>
            <a:r>
              <a:rPr b="0" lang="en-US" sz="1400" spc="-1" strike="noStrike">
                <a:solidFill>
                  <a:srgbClr val="000000"/>
                </a:solidFill>
                <a:highlight>
                  <a:srgbClr val="ffff00"/>
                </a:highlight>
                <a:latin typeface="DejaVu Sans"/>
                <a:ea typeface="DejaVu Sans"/>
              </a:rPr>
              <a:t>Chevron Corp → 1.31%</a:t>
            </a:r>
            <a:endParaRPr b="0" lang="en-GB" sz="1400" spc="-1" strike="noStrike">
              <a:solidFill>
                <a:srgbClr val="000000"/>
              </a:solidFill>
              <a:latin typeface="Arial"/>
            </a:endParaRPr>
          </a:p>
        </p:txBody>
      </p:sp>
      <p:sp>
        <p:nvSpPr>
          <p:cNvPr id="463" name="CustomShape 5"/>
          <p:cNvSpPr/>
          <p:nvPr/>
        </p:nvSpPr>
        <p:spPr>
          <a:xfrm>
            <a:off x="432720" y="1148040"/>
            <a:ext cx="10346400" cy="48708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Carbon Footprint – Who Emits CO2?</a:t>
            </a:r>
            <a:endParaRPr b="0" lang="en-GB"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4" name="CustomShape 1"/>
          <p:cNvSpPr/>
          <p:nvPr/>
        </p:nvSpPr>
        <p:spPr>
          <a:xfrm>
            <a:off x="335520" y="764640"/>
            <a:ext cx="10737360" cy="4881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Climate Change Basics</a:t>
            </a:r>
            <a:endParaRPr b="0" lang="en-GB" sz="2400" spc="-1" strike="noStrike">
              <a:solidFill>
                <a:srgbClr val="000000"/>
              </a:solidFill>
              <a:latin typeface="Arial"/>
            </a:endParaRPr>
          </a:p>
        </p:txBody>
      </p:sp>
      <p:sp>
        <p:nvSpPr>
          <p:cNvPr id="465" name="CustomShape 2"/>
          <p:cNvSpPr/>
          <p:nvPr/>
        </p:nvSpPr>
        <p:spPr>
          <a:xfrm>
            <a:off x="336240" y="1600920"/>
            <a:ext cx="10855080" cy="3874680"/>
          </a:xfrm>
          <a:prstGeom prst="rect">
            <a:avLst/>
          </a:prstGeom>
          <a:noFill/>
          <a:ln w="0">
            <a:noFill/>
          </a:ln>
        </p:spPr>
        <p:style>
          <a:lnRef idx="0"/>
          <a:fillRef idx="0"/>
          <a:effectRef idx="0"/>
          <a:fontRef idx="minor"/>
        </p:style>
        <p:txBody>
          <a:bodyPr lIns="90000" rIns="90000" tIns="45000" bIns="45000" anchor="t">
            <a:noAutofit/>
          </a:bodyPr>
          <a:p>
            <a:pPr marL="216000" indent="-209520" defTabSz="914400">
              <a:lnSpc>
                <a:spcPct val="100000"/>
              </a:lnSpc>
              <a:spcBef>
                <a:spcPts val="1191"/>
              </a:spcBef>
              <a:spcAft>
                <a:spcPts val="992"/>
              </a:spcAft>
              <a:buClr>
                <a:srgbClr val="008c4f"/>
              </a:buClr>
              <a:buSzPct val="115000"/>
              <a:buFont typeface="Wingdings 2" charset="2"/>
              <a:buChar char=""/>
            </a:pPr>
            <a:r>
              <a:rPr b="0" lang="en-US" sz="2000" spc="-1" strike="noStrike">
                <a:solidFill>
                  <a:srgbClr val="000000"/>
                </a:solidFill>
                <a:latin typeface="DejaVu Sans"/>
                <a:ea typeface="DejaVu Sans"/>
              </a:rPr>
              <a:t>100 companies produced more than 70% of the world’s greenhouse gas emissions between 1988 and 2017</a:t>
            </a:r>
            <a:endParaRPr b="0" lang="en-GB" sz="2000" spc="-1" strike="noStrike">
              <a:solidFill>
                <a:srgbClr val="000000"/>
              </a:solidFill>
              <a:latin typeface="Arial"/>
            </a:endParaRPr>
          </a:p>
          <a:p>
            <a:pPr marL="216000" indent="-209520" defTabSz="914400">
              <a:lnSpc>
                <a:spcPct val="100000"/>
              </a:lnSpc>
              <a:spcBef>
                <a:spcPts val="1191"/>
              </a:spcBef>
              <a:spcAft>
                <a:spcPts val="992"/>
              </a:spcAft>
              <a:buClr>
                <a:srgbClr val="008c4f"/>
              </a:buClr>
              <a:buSzPct val="115000"/>
              <a:buFont typeface="Wingdings 2" charset="2"/>
              <a:buChar char=""/>
            </a:pPr>
            <a:r>
              <a:rPr b="0" lang="en-US" sz="2000" spc="-1" strike="noStrike">
                <a:solidFill>
                  <a:srgbClr val="000000"/>
                </a:solidFill>
                <a:latin typeface="DejaVu Sans"/>
                <a:ea typeface="DejaVu Sans"/>
              </a:rPr>
              <a:t>Guess who is on the list?</a:t>
            </a:r>
            <a:endParaRPr b="0" lang="en-GB" sz="2000" spc="-1" strike="noStrike">
              <a:solidFill>
                <a:srgbClr val="000000"/>
              </a:solidFill>
              <a:latin typeface="Arial"/>
            </a:endParaRPr>
          </a:p>
          <a:p>
            <a:pPr defTabSz="914400">
              <a:lnSpc>
                <a:spcPct val="100000"/>
              </a:lnSpc>
            </a:pPr>
            <a:endParaRPr b="0" lang="en-GB" sz="2000" spc="-1" strike="noStrike">
              <a:solidFill>
                <a:srgbClr val="000000"/>
              </a:solidFill>
              <a:latin typeface="Arial"/>
            </a:endParaRPr>
          </a:p>
        </p:txBody>
      </p:sp>
      <p:sp>
        <p:nvSpPr>
          <p:cNvPr id="466" name="CustomShape 3"/>
          <p:cNvSpPr/>
          <p:nvPr/>
        </p:nvSpPr>
        <p:spPr>
          <a:xfrm>
            <a:off x="270720" y="6322680"/>
            <a:ext cx="10792080" cy="227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DejaVu Sans"/>
                <a:ea typeface="Roboto"/>
              </a:rPr>
              <a:t>https://www.theguardian.com/sustainable-business/2017/jul/10/100-fossil-fuel-companies-investors-responsible-71-global-emissions-cdp-study-climate-change</a:t>
            </a:r>
            <a:endParaRPr b="0" lang="en-GB" sz="900" spc="-1" strike="noStrike">
              <a:solidFill>
                <a:srgbClr val="000000"/>
              </a:solidFill>
              <a:latin typeface="Arial"/>
            </a:endParaRPr>
          </a:p>
        </p:txBody>
      </p:sp>
      <p:sp>
        <p:nvSpPr>
          <p:cNvPr id="467" name="CustomShape 4"/>
          <p:cNvSpPr/>
          <p:nvPr/>
        </p:nvSpPr>
        <p:spPr>
          <a:xfrm>
            <a:off x="3566160" y="3017520"/>
            <a:ext cx="5021640" cy="2735640"/>
          </a:xfrm>
          <a:prstGeom prst="rect">
            <a:avLst/>
          </a:prstGeom>
          <a:noFill/>
          <a:ln w="0">
            <a:noFill/>
          </a:ln>
        </p:spPr>
        <p:style>
          <a:lnRef idx="0"/>
          <a:fillRef idx="0"/>
          <a:effectRef idx="0"/>
          <a:fontRef idx="minor"/>
        </p:style>
        <p:txBody>
          <a:bodyPr lIns="90000" rIns="90000" tIns="45000" bIns="45000" anchor="t">
            <a:noAutofit/>
          </a:bodyPr>
          <a:p>
            <a:pPr marL="216000" indent="-209520" defTabSz="914400">
              <a:lnSpc>
                <a:spcPct val="100000"/>
              </a:lnSpc>
              <a:buClr>
                <a:srgbClr val="008c4f"/>
              </a:buClr>
              <a:buFont typeface="StarSymbol"/>
              <a:buAutoNum type="arabicParenR"/>
            </a:pP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China (Coal) → 14.32%</a:t>
            </a:r>
            <a:endParaRPr b="0" lang="en-GB" sz="1400" spc="-1" strike="noStrike">
              <a:solidFill>
                <a:srgbClr val="000000"/>
              </a:solidFill>
              <a:latin typeface="Arial"/>
            </a:endParaRPr>
          </a:p>
          <a:p>
            <a:pPr marL="216000" indent="-209520" defTabSz="914400">
              <a:lnSpc>
                <a:spcPct val="100000"/>
              </a:lnSpc>
              <a:buClr>
                <a:srgbClr val="008c4f"/>
              </a:buClr>
              <a:buFont typeface="StarSymbol"/>
              <a:buAutoNum type="arabicParenR"/>
            </a:pP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Saudi Arabian Oil Company (Aramco) → 4.50%</a:t>
            </a:r>
            <a:endParaRPr b="0" lang="en-GB" sz="1400" spc="-1" strike="noStrike">
              <a:solidFill>
                <a:srgbClr val="000000"/>
              </a:solidFill>
              <a:latin typeface="Arial"/>
            </a:endParaRPr>
          </a:p>
          <a:p>
            <a:pPr marL="216000" indent="-209520" defTabSz="914400">
              <a:lnSpc>
                <a:spcPct val="100000"/>
              </a:lnSpc>
              <a:buClr>
                <a:srgbClr val="008c4f"/>
              </a:buClr>
              <a:buFont typeface="StarSymbol"/>
              <a:buAutoNum type="arabicParenR"/>
            </a:pP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Gazprom OAO</a:t>
            </a: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 3.91%</a:t>
            </a:r>
            <a:endParaRPr b="0" lang="en-GB" sz="1400" spc="-1" strike="noStrike">
              <a:solidFill>
                <a:srgbClr val="000000"/>
              </a:solidFill>
              <a:latin typeface="Arial"/>
            </a:endParaRPr>
          </a:p>
          <a:p>
            <a:pPr marL="216000" indent="-209520" defTabSz="914400">
              <a:lnSpc>
                <a:spcPct val="100000"/>
              </a:lnSpc>
              <a:buClr>
                <a:srgbClr val="008c4f"/>
              </a:buClr>
              <a:buFont typeface="StarSymbol"/>
              <a:buAutoNum type="arabicParenR"/>
            </a:pP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National Iranian Oil → 2.28%</a:t>
            </a:r>
            <a:endParaRPr b="0" lang="en-GB" sz="1400" spc="-1" strike="noStrike">
              <a:solidFill>
                <a:srgbClr val="000000"/>
              </a:solidFill>
              <a:latin typeface="Arial"/>
            </a:endParaRPr>
          </a:p>
          <a:p>
            <a:pPr marL="216000" indent="-209520" defTabSz="914400">
              <a:lnSpc>
                <a:spcPct val="100000"/>
              </a:lnSpc>
              <a:buClr>
                <a:srgbClr val="008c4f"/>
              </a:buClr>
              <a:buFont typeface="StarSymbol"/>
              <a:buAutoNum type="arabicParenR"/>
            </a:pP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ExxonMobil Corp → 1.98%</a:t>
            </a:r>
            <a:endParaRPr b="0" lang="en-GB" sz="1400" spc="-1" strike="noStrike">
              <a:solidFill>
                <a:srgbClr val="000000"/>
              </a:solidFill>
              <a:latin typeface="Arial"/>
            </a:endParaRPr>
          </a:p>
          <a:p>
            <a:pPr marL="216000" indent="-209520" defTabSz="914400">
              <a:lnSpc>
                <a:spcPct val="100000"/>
              </a:lnSpc>
              <a:buClr>
                <a:srgbClr val="008c4f"/>
              </a:buClr>
              <a:buFont typeface="StarSymbol"/>
              <a:buAutoNum type="arabicParenR"/>
            </a:pP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Coal India</a:t>
            </a: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 1.87%</a:t>
            </a:r>
            <a:endParaRPr b="0" lang="en-GB" sz="1400" spc="-1" strike="noStrike">
              <a:solidFill>
                <a:srgbClr val="000000"/>
              </a:solidFill>
              <a:latin typeface="Arial"/>
            </a:endParaRPr>
          </a:p>
          <a:p>
            <a:pPr marL="216000" indent="-209520" defTabSz="914400">
              <a:lnSpc>
                <a:spcPct val="100000"/>
              </a:lnSpc>
              <a:buClr>
                <a:srgbClr val="008c4f"/>
              </a:buClr>
              <a:buFont typeface="StarSymbol"/>
              <a:buAutoNum type="arabicParenR"/>
            </a:pP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Petroleos Mexicanos (Pemex) → 1.87%</a:t>
            </a:r>
            <a:endParaRPr b="0" lang="en-GB" sz="1400" spc="-1" strike="noStrike">
              <a:solidFill>
                <a:srgbClr val="000000"/>
              </a:solidFill>
              <a:latin typeface="Arial"/>
            </a:endParaRPr>
          </a:p>
          <a:p>
            <a:pPr marL="216000" indent="-209520" defTabSz="914400">
              <a:lnSpc>
                <a:spcPct val="100000"/>
              </a:lnSpc>
              <a:buClr>
                <a:srgbClr val="008c4f"/>
              </a:buClr>
              <a:buFont typeface="StarSymbol"/>
              <a:buAutoNum type="arabicParenR"/>
            </a:pP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Russia (Coal) → 1.86%</a:t>
            </a:r>
            <a:endParaRPr b="0" lang="en-GB" sz="1400" spc="-1" strike="noStrike">
              <a:solidFill>
                <a:srgbClr val="000000"/>
              </a:solidFill>
              <a:latin typeface="Arial"/>
            </a:endParaRPr>
          </a:p>
          <a:p>
            <a:pPr marL="216000" indent="-209520" defTabSz="914400">
              <a:lnSpc>
                <a:spcPct val="100000"/>
              </a:lnSpc>
              <a:buClr>
                <a:srgbClr val="008c4f"/>
              </a:buClr>
              <a:buFont typeface="StarSymbol"/>
              <a:buAutoNum type="arabicParenR"/>
            </a:pP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Royal Dutch Shell PLC → 1.67%</a:t>
            </a:r>
            <a:endParaRPr b="0" lang="en-GB" sz="1400" spc="-1" strike="noStrike">
              <a:solidFill>
                <a:srgbClr val="000000"/>
              </a:solidFill>
              <a:latin typeface="Arial"/>
            </a:endParaRPr>
          </a:p>
          <a:p>
            <a:pPr marL="216000" indent="-209520" defTabSz="914400">
              <a:lnSpc>
                <a:spcPct val="100000"/>
              </a:lnSpc>
              <a:buClr>
                <a:srgbClr val="008c4f"/>
              </a:buClr>
              <a:buFont typeface="StarSymbol"/>
              <a:buAutoNum type="arabicParenR"/>
            </a:pP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China National Petroleum Corp (CNPC) → 1.56%</a:t>
            </a:r>
            <a:endParaRPr b="0" lang="en-GB" sz="1400" spc="-1" strike="noStrike">
              <a:solidFill>
                <a:srgbClr val="000000"/>
              </a:solidFill>
              <a:latin typeface="Arial"/>
            </a:endParaRPr>
          </a:p>
          <a:p>
            <a:pPr marL="216000" indent="-209520" defTabSz="914400">
              <a:lnSpc>
                <a:spcPct val="100000"/>
              </a:lnSpc>
              <a:buClr>
                <a:srgbClr val="008c4f"/>
              </a:buClr>
              <a:buFont typeface="StarSymbol"/>
              <a:buAutoNum type="arabicParenR"/>
            </a:pPr>
            <a:r>
              <a:rPr b="1" lang="en-US" sz="1400" spc="-1" strike="noStrike">
                <a:solidFill>
                  <a:srgbClr val="c9211e"/>
                </a:solidFill>
                <a:highlight>
                  <a:srgbClr val="ffff00"/>
                </a:highlight>
                <a:latin typeface="DejaVu Sans"/>
                <a:ea typeface="DejaVu Sans"/>
              </a:rPr>
              <a:t> </a:t>
            </a:r>
            <a:r>
              <a:rPr b="1" lang="en-US" sz="1400" spc="-1" strike="noStrike">
                <a:solidFill>
                  <a:srgbClr val="c9211e"/>
                </a:solidFill>
                <a:highlight>
                  <a:srgbClr val="ffff00"/>
                </a:highlight>
                <a:latin typeface="DejaVu Sans"/>
                <a:ea typeface="DejaVu Sans"/>
              </a:rPr>
              <a:t>BP PLC → 1.53%</a:t>
            </a:r>
            <a:endParaRPr b="0" lang="en-GB" sz="1400" spc="-1" strike="noStrike">
              <a:solidFill>
                <a:srgbClr val="000000"/>
              </a:solidFill>
              <a:latin typeface="Arial"/>
            </a:endParaRPr>
          </a:p>
          <a:p>
            <a:pPr marL="216000" indent="-209520" defTabSz="914400">
              <a:lnSpc>
                <a:spcPct val="100000"/>
              </a:lnSpc>
              <a:buClr>
                <a:srgbClr val="008c4f"/>
              </a:buClr>
              <a:buFont typeface="StarSymbol"/>
              <a:buAutoNum type="arabicParenR"/>
            </a:pPr>
            <a:r>
              <a:rPr b="0" lang="en-US" sz="1400" spc="-1" strike="noStrike">
                <a:solidFill>
                  <a:srgbClr val="000000"/>
                </a:solidFill>
                <a:highlight>
                  <a:srgbClr val="ffff00"/>
                </a:highlight>
                <a:latin typeface="DejaVu Sans"/>
                <a:ea typeface="DejaVu Sans"/>
              </a:rPr>
              <a:t> </a:t>
            </a:r>
            <a:r>
              <a:rPr b="0" lang="en-US" sz="1400" spc="-1" strike="noStrike">
                <a:solidFill>
                  <a:srgbClr val="000000"/>
                </a:solidFill>
                <a:highlight>
                  <a:srgbClr val="ffff00"/>
                </a:highlight>
                <a:latin typeface="DejaVu Sans"/>
                <a:ea typeface="DejaVu Sans"/>
              </a:rPr>
              <a:t>Chevron Corp → 1.31%</a:t>
            </a:r>
            <a:endParaRPr b="0" lang="en-GB" sz="1400" spc="-1" strike="noStrike">
              <a:solidFill>
                <a:srgbClr val="000000"/>
              </a:solidFill>
              <a:latin typeface="Arial"/>
            </a:endParaRPr>
          </a:p>
        </p:txBody>
      </p:sp>
      <p:sp>
        <p:nvSpPr>
          <p:cNvPr id="468" name="CustomShape 5"/>
          <p:cNvSpPr/>
          <p:nvPr/>
        </p:nvSpPr>
        <p:spPr>
          <a:xfrm>
            <a:off x="2743200" y="5760720"/>
            <a:ext cx="5387400" cy="850680"/>
          </a:xfrm>
          <a:prstGeom prst="rect">
            <a:avLst/>
          </a:prstGeom>
          <a:noFill/>
          <a:ln w="0">
            <a:noFill/>
          </a:ln>
        </p:spPr>
        <p:style>
          <a:lnRef idx="0"/>
          <a:fillRef idx="0"/>
          <a:effectRef idx="0"/>
          <a:fontRef idx="minor"/>
        </p:style>
        <p:txBody>
          <a:bodyPr lIns="90000" rIns="90000" tIns="45000" bIns="45000" anchor="t">
            <a:noAutofit/>
          </a:bodyPr>
          <a:p>
            <a:pPr algn="ctr" defTabSz="914400">
              <a:lnSpc>
                <a:spcPct val="100000"/>
              </a:lnSpc>
            </a:pPr>
            <a:r>
              <a:rPr b="0" lang="en-US" sz="1400" spc="-1" strike="noStrike" u="sng">
                <a:solidFill>
                  <a:srgbClr val="000000"/>
                </a:solidFill>
                <a:uFillTx/>
                <a:latin typeface="DejaVu Sans"/>
                <a:ea typeface="DejaVu Sans"/>
              </a:rPr>
              <a:t>Blaming individuals and denying any responsibility → great strategy!</a:t>
            </a:r>
            <a:endParaRPr b="0" lang="en-GB" sz="1400" spc="-1" strike="noStrike">
              <a:solidFill>
                <a:srgbClr val="000000"/>
              </a:solidFill>
              <a:latin typeface="Arial"/>
            </a:endParaRPr>
          </a:p>
        </p:txBody>
      </p:sp>
      <p:sp>
        <p:nvSpPr>
          <p:cNvPr id="469" name="CustomShape 6"/>
          <p:cNvSpPr/>
          <p:nvPr/>
        </p:nvSpPr>
        <p:spPr>
          <a:xfrm>
            <a:off x="432720" y="1148040"/>
            <a:ext cx="10346400" cy="48708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Carbon Footprint – Who Emits CO2?</a:t>
            </a:r>
            <a:endParaRPr b="0" lang="en-GB"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0" name="CustomShape 56"/>
          <p:cNvSpPr/>
          <p:nvPr/>
        </p:nvSpPr>
        <p:spPr>
          <a:xfrm>
            <a:off x="335520" y="764640"/>
            <a:ext cx="10737360" cy="4881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GB" sz="2400" spc="-1" strike="noStrike">
                <a:solidFill>
                  <a:srgbClr val="000000"/>
                </a:solidFill>
                <a:latin typeface="DejaVu Sans"/>
                <a:ea typeface="DejaVu Sans"/>
              </a:rPr>
              <a:t>Your Personal Carbon Footprint</a:t>
            </a:r>
            <a:endParaRPr b="0" lang="en-GB" sz="2400" spc="-1" strike="noStrike">
              <a:solidFill>
                <a:srgbClr val="000000"/>
              </a:solidFill>
              <a:latin typeface="Arial"/>
            </a:endParaRPr>
          </a:p>
        </p:txBody>
      </p:sp>
      <p:sp>
        <p:nvSpPr>
          <p:cNvPr id="471" name="CustomShape 15"/>
          <p:cNvSpPr/>
          <p:nvPr/>
        </p:nvSpPr>
        <p:spPr>
          <a:xfrm>
            <a:off x="865440" y="2859120"/>
            <a:ext cx="9916200" cy="186804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ctr">
            <a:noAutofit/>
          </a:bodyPr>
          <a:p>
            <a:pPr marL="360" algn="ctr" defTabSz="914400">
              <a:lnSpc>
                <a:spcPct val="100000"/>
              </a:lnSpc>
              <a:spcBef>
                <a:spcPts val="360"/>
              </a:spcBef>
            </a:pPr>
            <a:r>
              <a:rPr b="1" lang="en-US" sz="2800" spc="-1" strike="noStrike">
                <a:solidFill>
                  <a:srgbClr val="000000"/>
                </a:solidFill>
                <a:latin typeface="DejaVu Sans"/>
                <a:ea typeface="DejaVu Sans"/>
              </a:rPr>
              <a:t>So we just reduce our CO2 footprint and we are good?</a:t>
            </a:r>
            <a:endParaRPr b="0" lang="en-GB" sz="2800" spc="-1" strike="noStrike">
              <a:solidFill>
                <a:srgbClr val="000000"/>
              </a:solidFill>
              <a:latin typeface="Arial"/>
            </a:endParaRPr>
          </a:p>
        </p:txBody>
      </p:sp>
      <p:sp>
        <p:nvSpPr>
          <p:cNvPr id="472" name="CustomShape 16"/>
          <p:cNvSpPr/>
          <p:nvPr/>
        </p:nvSpPr>
        <p:spPr>
          <a:xfrm>
            <a:off x="432720" y="1148040"/>
            <a:ext cx="10348200" cy="48888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Problem already solved?</a:t>
            </a:r>
            <a:endParaRPr b="0" lang="en-GB"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3" name="CustomShape 59"/>
          <p:cNvSpPr/>
          <p:nvPr/>
        </p:nvSpPr>
        <p:spPr>
          <a:xfrm>
            <a:off x="335520" y="764640"/>
            <a:ext cx="10737360" cy="4881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GB" sz="2400" spc="-1" strike="noStrike">
                <a:solidFill>
                  <a:srgbClr val="000000"/>
                </a:solidFill>
                <a:latin typeface="DejaVu Sans"/>
                <a:ea typeface="DejaVu Sans"/>
              </a:rPr>
              <a:t>Your Personal Carbon Footprint</a:t>
            </a:r>
            <a:endParaRPr b="0" lang="en-GB" sz="2400" spc="-1" strike="noStrike">
              <a:solidFill>
                <a:srgbClr val="000000"/>
              </a:solidFill>
              <a:latin typeface="Arial"/>
            </a:endParaRPr>
          </a:p>
        </p:txBody>
      </p:sp>
      <p:sp>
        <p:nvSpPr>
          <p:cNvPr id="474" name="CustomShape 17"/>
          <p:cNvSpPr/>
          <p:nvPr/>
        </p:nvSpPr>
        <p:spPr>
          <a:xfrm>
            <a:off x="263520" y="6411600"/>
            <a:ext cx="646488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de-DE" sz="900" spc="-1" strike="noStrike" u="sng">
                <a:solidFill>
                  <a:srgbClr val="0000ff"/>
                </a:solidFill>
                <a:uFillTx/>
                <a:latin typeface="Roboto"/>
                <a:ea typeface="Roboto"/>
                <a:hlinkClick r:id="rId1"/>
              </a:rPr>
              <a:t>https://blogs.microsoft.com/blog/2020/01/16/microsoft-will-be-carbon-negative-by-2030/</a:t>
            </a:r>
            <a:endParaRPr b="0" lang="en-GB" sz="900" spc="-1" strike="noStrike">
              <a:solidFill>
                <a:srgbClr val="000000"/>
              </a:solidFill>
              <a:latin typeface="Arial"/>
            </a:endParaRPr>
          </a:p>
        </p:txBody>
      </p:sp>
      <p:sp>
        <p:nvSpPr>
          <p:cNvPr id="475" name="CustomShape 18"/>
          <p:cNvSpPr/>
          <p:nvPr/>
        </p:nvSpPr>
        <p:spPr>
          <a:xfrm>
            <a:off x="865440" y="1828800"/>
            <a:ext cx="9916200" cy="289836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ctr">
            <a:noAutofit/>
          </a:bodyPr>
          <a:p>
            <a:pPr marL="360" algn="ctr" defTabSz="914400">
              <a:lnSpc>
                <a:spcPct val="100000"/>
              </a:lnSpc>
              <a:spcBef>
                <a:spcPts val="360"/>
              </a:spcBef>
            </a:pPr>
            <a:r>
              <a:rPr b="0" lang="en-US" sz="2800" spc="-1" strike="noStrike">
                <a:solidFill>
                  <a:srgbClr val="000000"/>
                </a:solidFill>
                <a:latin typeface="DejaVu Sans"/>
                <a:ea typeface="DejaVu Sans"/>
              </a:rPr>
              <a:t>“</a:t>
            </a:r>
            <a:r>
              <a:rPr b="0" lang="en-US" sz="2800" spc="-1" strike="noStrike">
                <a:solidFill>
                  <a:srgbClr val="000000"/>
                </a:solidFill>
                <a:latin typeface="DejaVu Sans"/>
                <a:ea typeface="DejaVu Sans"/>
              </a:rPr>
              <a:t>By 2030 Microsoft will be carbon negative, and by 2050 Microsoft will remove from the environment all the carbon the company has emitted either directly or by electrical consumption since it was founded in 1975.”</a:t>
            </a:r>
            <a:endParaRPr b="0" lang="en-GB" sz="2800" spc="-1" strike="noStrike">
              <a:solidFill>
                <a:srgbClr val="000000"/>
              </a:solidFill>
              <a:latin typeface="Arial"/>
            </a:endParaRPr>
          </a:p>
        </p:txBody>
      </p:sp>
      <p:sp>
        <p:nvSpPr>
          <p:cNvPr id="476" name="CustomShape 19"/>
          <p:cNvSpPr/>
          <p:nvPr/>
        </p:nvSpPr>
        <p:spPr>
          <a:xfrm>
            <a:off x="432720" y="1148040"/>
            <a:ext cx="10348200" cy="48888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Microsoft will be Carbon Negative by 2030</a:t>
            </a:r>
            <a:endParaRPr b="0" lang="en-GB"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7" name="CustomShape 63"/>
          <p:cNvSpPr/>
          <p:nvPr/>
        </p:nvSpPr>
        <p:spPr>
          <a:xfrm>
            <a:off x="335520" y="764640"/>
            <a:ext cx="10737360" cy="4881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GB" sz="2400" spc="-1" strike="noStrike">
                <a:solidFill>
                  <a:srgbClr val="000000"/>
                </a:solidFill>
                <a:latin typeface="DejaVu Sans"/>
                <a:ea typeface="DejaVu Sans"/>
              </a:rPr>
              <a:t>Your Personal Carbon Footprint</a:t>
            </a:r>
            <a:endParaRPr b="0" lang="en-GB" sz="2400" spc="-1" strike="noStrike">
              <a:solidFill>
                <a:srgbClr val="000000"/>
              </a:solidFill>
              <a:latin typeface="Arial"/>
            </a:endParaRPr>
          </a:p>
        </p:txBody>
      </p:sp>
      <p:sp>
        <p:nvSpPr>
          <p:cNvPr id="478" name="CustomShape 20"/>
          <p:cNvSpPr/>
          <p:nvPr/>
        </p:nvSpPr>
        <p:spPr>
          <a:xfrm>
            <a:off x="263520" y="6411600"/>
            <a:ext cx="750168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de-DE" sz="900" spc="-1" strike="noStrike" u="sng">
                <a:solidFill>
                  <a:srgbClr val="0000ff"/>
                </a:solidFill>
                <a:uFillTx/>
                <a:latin typeface="Roboto"/>
                <a:ea typeface="Roboto"/>
                <a:hlinkClick r:id="rId1"/>
              </a:rPr>
              <a:t>https://www.apple.com/newsroom/2020/07/apple-commits-to-be-100-percent-carbon-neutral-for-its-supply-chain-and-products-by-2030/</a:t>
            </a:r>
            <a:endParaRPr b="0" lang="en-GB" sz="900" spc="-1" strike="noStrike">
              <a:solidFill>
                <a:srgbClr val="000000"/>
              </a:solidFill>
              <a:latin typeface="Arial"/>
            </a:endParaRPr>
          </a:p>
        </p:txBody>
      </p:sp>
      <p:sp>
        <p:nvSpPr>
          <p:cNvPr id="479" name="CustomShape 21"/>
          <p:cNvSpPr/>
          <p:nvPr/>
        </p:nvSpPr>
        <p:spPr>
          <a:xfrm>
            <a:off x="865440" y="1640160"/>
            <a:ext cx="9916200" cy="450864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ctr">
            <a:noAutofit/>
          </a:bodyPr>
          <a:p>
            <a:pPr marL="360" algn="ctr" defTabSz="914400">
              <a:lnSpc>
                <a:spcPct val="100000"/>
              </a:lnSpc>
              <a:spcBef>
                <a:spcPts val="360"/>
              </a:spcBef>
            </a:pPr>
            <a:r>
              <a:rPr b="0" lang="en-US" sz="2800" spc="-1" strike="noStrike">
                <a:solidFill>
                  <a:srgbClr val="000000"/>
                </a:solidFill>
                <a:latin typeface="DejaVu Sans"/>
                <a:ea typeface="DejaVu Sans"/>
              </a:rPr>
              <a:t>“</a:t>
            </a:r>
            <a:r>
              <a:rPr b="0" lang="en-US" sz="2800" spc="-1" strike="noStrike">
                <a:solidFill>
                  <a:srgbClr val="000000"/>
                </a:solidFill>
                <a:latin typeface="DejaVu Sans"/>
                <a:ea typeface="DejaVu Sans"/>
              </a:rPr>
              <a:t>Apple today unveiled its plan to become carbon neutral across its entire business, manufacturing supply chain, and product life cycle by 2030. The company is already carbon neutral today for its global corporate operations, and this new commitment means that by 2030, every Apple device sold will have net zero climate impact.”</a:t>
            </a:r>
            <a:endParaRPr b="0" lang="en-GB" sz="2800" spc="-1" strike="noStrike">
              <a:solidFill>
                <a:srgbClr val="000000"/>
              </a:solidFill>
              <a:latin typeface="Arial"/>
            </a:endParaRPr>
          </a:p>
        </p:txBody>
      </p:sp>
      <p:sp>
        <p:nvSpPr>
          <p:cNvPr id="480" name="CustomShape 22"/>
          <p:cNvSpPr/>
          <p:nvPr/>
        </p:nvSpPr>
        <p:spPr>
          <a:xfrm>
            <a:off x="4241520" y="1828800"/>
            <a:ext cx="995760" cy="336240"/>
          </a:xfrm>
          <a:prstGeom prst="borderCallout1">
            <a:avLst>
              <a:gd name="adj1" fmla="val 18750"/>
              <a:gd name="adj2" fmla="val -8333"/>
              <a:gd name="adj3" fmla="val 280657"/>
              <a:gd name="adj4" fmla="val -61532"/>
            </a:avLst>
          </a:prstGeom>
          <a:solidFill>
            <a:srgbClr val="008c4f"/>
          </a:solidFill>
          <a:ln w="0">
            <a:solidFill>
              <a:srgbClr val="008c4f"/>
            </a:solidFill>
          </a:ln>
        </p:spPr>
        <p:style>
          <a:lnRef idx="0"/>
          <a:fillRef idx="0"/>
          <a:effectRef idx="0"/>
          <a:fontRef idx="minor"/>
        </p:style>
        <p:txBody>
          <a:bodyPr lIns="90000" rIns="90000" tIns="45000" bIns="45000" anchor="ctr">
            <a:noAutofit/>
          </a:bodyPr>
          <a:p>
            <a:pPr algn="ctr" defTabSz="914400">
              <a:lnSpc>
                <a:spcPct val="100000"/>
              </a:lnSpc>
            </a:pPr>
            <a:r>
              <a:rPr b="0" lang="en-US" sz="1000" spc="-1" strike="noStrike">
                <a:solidFill>
                  <a:srgbClr val="000000"/>
                </a:solidFill>
                <a:latin typeface="DejaVu Sans"/>
                <a:ea typeface="DejaVu Sans"/>
              </a:rPr>
              <a:t>July 2020</a:t>
            </a:r>
            <a:endParaRPr b="0" lang="en-GB" sz="1000" spc="-1" strike="noStrike">
              <a:solidFill>
                <a:srgbClr val="ffffff"/>
              </a:solidFill>
              <a:latin typeface="Arial"/>
            </a:endParaRPr>
          </a:p>
        </p:txBody>
      </p:sp>
      <p:sp>
        <p:nvSpPr>
          <p:cNvPr id="481" name="CustomShape 23"/>
          <p:cNvSpPr/>
          <p:nvPr/>
        </p:nvSpPr>
        <p:spPr>
          <a:xfrm>
            <a:off x="432720" y="1148040"/>
            <a:ext cx="10348200" cy="48888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Apple will be Carbon Neutral by 2030</a:t>
            </a:r>
            <a:endParaRPr b="0" lang="en-GB"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6" name="CustomShape 54"/>
          <p:cNvSpPr/>
          <p:nvPr/>
        </p:nvSpPr>
        <p:spPr>
          <a:xfrm>
            <a:off x="335520" y="764640"/>
            <a:ext cx="10742040" cy="49284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How much waste do you produce in a week?</a:t>
            </a:r>
            <a:endParaRPr b="0" lang="en-GB" sz="2400" spc="-1" strike="noStrike">
              <a:solidFill>
                <a:srgbClr val="000000"/>
              </a:solidFill>
              <a:latin typeface="Arial"/>
            </a:endParaRPr>
          </a:p>
        </p:txBody>
      </p:sp>
      <p:sp>
        <p:nvSpPr>
          <p:cNvPr id="327" name="CustomShape 55"/>
          <p:cNvSpPr/>
          <p:nvPr/>
        </p:nvSpPr>
        <p:spPr>
          <a:xfrm>
            <a:off x="394560" y="1148040"/>
            <a:ext cx="10346400" cy="48708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Results E01</a:t>
            </a:r>
            <a:endParaRPr b="0" lang="en-GB" sz="2200" spc="-1" strike="noStrike">
              <a:solidFill>
                <a:srgbClr val="000000"/>
              </a:solidFill>
              <a:latin typeface="Arial"/>
            </a:endParaRPr>
          </a:p>
        </p:txBody>
      </p:sp>
      <p:pic>
        <p:nvPicPr>
          <p:cNvPr id="328" name="Picture 1" descr=""/>
          <p:cNvPicPr/>
          <p:nvPr/>
        </p:nvPicPr>
        <p:blipFill>
          <a:blip r:embed="rId1"/>
          <a:stretch/>
        </p:blipFill>
        <p:spPr>
          <a:xfrm>
            <a:off x="207720" y="1779840"/>
            <a:ext cx="9997560" cy="4737600"/>
          </a:xfrm>
          <a:prstGeom prst="rect">
            <a:avLst/>
          </a:prstGeom>
          <a:ln w="0">
            <a:noFill/>
          </a:ln>
        </p:spPr>
      </p:pic>
    </p:spTree>
  </p:cSld>
  <mc:AlternateContent>
    <mc:Choice Requires="p14">
      <p:transition spd="slow" p14:dur="2000"/>
    </mc:Choice>
    <mc:Fallback>
      <p:transition spd="slow"/>
    </mc:Fallback>
  </mc:AlternateContent>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2" name="CustomShape 68"/>
          <p:cNvSpPr/>
          <p:nvPr/>
        </p:nvSpPr>
        <p:spPr>
          <a:xfrm>
            <a:off x="335520" y="764640"/>
            <a:ext cx="10737360" cy="4881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GB" sz="2400" spc="-1" strike="noStrike">
                <a:solidFill>
                  <a:srgbClr val="000000"/>
                </a:solidFill>
                <a:latin typeface="DejaVu Sans"/>
                <a:ea typeface="DejaVu Sans"/>
              </a:rPr>
              <a:t>Your Personal Carbon Footprint</a:t>
            </a:r>
            <a:endParaRPr b="0" lang="en-GB" sz="2400" spc="-1" strike="noStrike">
              <a:solidFill>
                <a:srgbClr val="000000"/>
              </a:solidFill>
              <a:latin typeface="Arial"/>
            </a:endParaRPr>
          </a:p>
        </p:txBody>
      </p:sp>
      <p:sp>
        <p:nvSpPr>
          <p:cNvPr id="483" name="CustomShape 24"/>
          <p:cNvSpPr/>
          <p:nvPr/>
        </p:nvSpPr>
        <p:spPr>
          <a:xfrm>
            <a:off x="263520" y="6411600"/>
            <a:ext cx="750168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de-DE" sz="900" spc="-1" strike="noStrike" u="sng">
                <a:solidFill>
                  <a:srgbClr val="0000ff"/>
                </a:solidFill>
                <a:uFillTx/>
                <a:latin typeface="Roboto"/>
                <a:ea typeface="Roboto"/>
                <a:hlinkClick r:id="rId1"/>
              </a:rPr>
              <a:t>https://www.polestar.com/uk/news/striving-for-zero-the-2030-climate-neutral-car-plan/</a:t>
            </a:r>
            <a:endParaRPr b="0" lang="en-GB" sz="900" spc="-1" strike="noStrike">
              <a:solidFill>
                <a:srgbClr val="000000"/>
              </a:solidFill>
              <a:latin typeface="Arial"/>
            </a:endParaRPr>
          </a:p>
        </p:txBody>
      </p:sp>
      <p:sp>
        <p:nvSpPr>
          <p:cNvPr id="484" name="CustomShape 25"/>
          <p:cNvSpPr/>
          <p:nvPr/>
        </p:nvSpPr>
        <p:spPr>
          <a:xfrm>
            <a:off x="335520" y="1268640"/>
            <a:ext cx="10737360" cy="502488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360" algn="ctr" defTabSz="914400">
              <a:lnSpc>
                <a:spcPct val="100000"/>
              </a:lnSpc>
              <a:spcBef>
                <a:spcPts val="360"/>
              </a:spcBef>
            </a:pPr>
            <a:endParaRPr b="0" lang="en-GB" sz="1800" spc="-1" strike="noStrike">
              <a:solidFill>
                <a:srgbClr val="000000"/>
              </a:solidFill>
              <a:latin typeface="Arial"/>
            </a:endParaRPr>
          </a:p>
          <a:p>
            <a:pPr marL="360" algn="ctr" defTabSz="914400">
              <a:lnSpc>
                <a:spcPct val="100000"/>
              </a:lnSpc>
              <a:spcBef>
                <a:spcPts val="360"/>
              </a:spcBef>
            </a:pPr>
            <a:endParaRPr b="0" lang="en-GB" sz="1800" spc="-1" strike="noStrike">
              <a:solidFill>
                <a:srgbClr val="000000"/>
              </a:solidFill>
              <a:latin typeface="Arial"/>
            </a:endParaRPr>
          </a:p>
          <a:p>
            <a:pPr marL="360" algn="ctr" defTabSz="914400">
              <a:lnSpc>
                <a:spcPct val="100000"/>
              </a:lnSpc>
              <a:spcBef>
                <a:spcPts val="360"/>
              </a:spcBef>
            </a:pPr>
            <a:endParaRPr b="0" lang="en-GB" sz="1800" spc="-1" strike="noStrike">
              <a:solidFill>
                <a:srgbClr val="000000"/>
              </a:solidFill>
              <a:latin typeface="Arial"/>
            </a:endParaRPr>
          </a:p>
          <a:p>
            <a:pPr marL="360" algn="ctr" defTabSz="914400">
              <a:lnSpc>
                <a:spcPct val="100000"/>
              </a:lnSpc>
              <a:spcBef>
                <a:spcPts val="360"/>
              </a:spcBef>
            </a:pPr>
            <a:endParaRPr b="0" lang="en-GB" sz="1800" spc="-1" strike="noStrike">
              <a:solidFill>
                <a:srgbClr val="000000"/>
              </a:solidFill>
              <a:latin typeface="Arial"/>
            </a:endParaRPr>
          </a:p>
          <a:p>
            <a:pPr marL="360" algn="ctr" defTabSz="914400">
              <a:lnSpc>
                <a:spcPct val="100000"/>
              </a:lnSpc>
              <a:spcBef>
                <a:spcPts val="360"/>
              </a:spcBef>
            </a:pPr>
            <a:endParaRPr b="0" lang="en-GB" sz="1800" spc="-1" strike="noStrike">
              <a:solidFill>
                <a:srgbClr val="000000"/>
              </a:solidFill>
              <a:latin typeface="Arial"/>
            </a:endParaRPr>
          </a:p>
        </p:txBody>
      </p:sp>
      <p:sp>
        <p:nvSpPr>
          <p:cNvPr id="485" name="CustomShape 26"/>
          <p:cNvSpPr/>
          <p:nvPr/>
        </p:nvSpPr>
        <p:spPr>
          <a:xfrm>
            <a:off x="335520" y="1600200"/>
            <a:ext cx="10855080" cy="113220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0" lang="en-US" sz="2000" spc="-1" strike="noStrike">
                <a:solidFill>
                  <a:srgbClr val="000000"/>
                </a:solidFill>
                <a:latin typeface="DejaVu Sans"/>
                <a:ea typeface="DejaVu Sans"/>
              </a:rPr>
              <a:t>“</a:t>
            </a:r>
            <a:r>
              <a:rPr b="0" lang="en-US" sz="2000" spc="-1" strike="noStrike">
                <a:solidFill>
                  <a:srgbClr val="000000"/>
                </a:solidFill>
                <a:latin typeface="DejaVu Sans"/>
                <a:ea typeface="DejaVu Sans"/>
              </a:rPr>
              <a:t>...we’re embarking on our greatest journey so far: challenging ourselves to create a climate-neutral car by 2030, by reducing emissions throughout supply chain and production.” </a:t>
            </a:r>
            <a:endParaRPr b="0" lang="en-GB" sz="2000" spc="-1" strike="noStrike">
              <a:solidFill>
                <a:srgbClr val="000000"/>
              </a:solidFill>
              <a:latin typeface="Arial"/>
            </a:endParaRPr>
          </a:p>
        </p:txBody>
      </p:sp>
      <p:sp>
        <p:nvSpPr>
          <p:cNvPr id="486" name="CustomShape 27"/>
          <p:cNvSpPr/>
          <p:nvPr/>
        </p:nvSpPr>
        <p:spPr>
          <a:xfrm>
            <a:off x="432720" y="1148040"/>
            <a:ext cx="10348200" cy="48888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Polestar – 2030 Climate-neutral Car</a:t>
            </a:r>
            <a:endParaRPr b="0" lang="en-GB"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7" name="CustomShape 73"/>
          <p:cNvSpPr/>
          <p:nvPr/>
        </p:nvSpPr>
        <p:spPr>
          <a:xfrm>
            <a:off x="335520" y="764640"/>
            <a:ext cx="10737360" cy="4881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GB" sz="2400" spc="-1" strike="noStrike">
                <a:solidFill>
                  <a:srgbClr val="000000"/>
                </a:solidFill>
                <a:latin typeface="DejaVu Sans"/>
                <a:ea typeface="DejaVu Sans"/>
              </a:rPr>
              <a:t>Your Personal Carbon Footprint</a:t>
            </a:r>
            <a:endParaRPr b="0" lang="en-GB" sz="2400" spc="-1" strike="noStrike">
              <a:solidFill>
                <a:srgbClr val="000000"/>
              </a:solidFill>
              <a:latin typeface="Arial"/>
            </a:endParaRPr>
          </a:p>
        </p:txBody>
      </p:sp>
      <p:sp>
        <p:nvSpPr>
          <p:cNvPr id="488" name="CustomShape 28"/>
          <p:cNvSpPr/>
          <p:nvPr/>
        </p:nvSpPr>
        <p:spPr>
          <a:xfrm>
            <a:off x="865440" y="3274200"/>
            <a:ext cx="9916200" cy="226296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ctr">
            <a:noAutofit/>
          </a:bodyPr>
          <a:p>
            <a:pPr marL="360" algn="ctr" defTabSz="914400">
              <a:lnSpc>
                <a:spcPct val="100000"/>
              </a:lnSpc>
              <a:spcBef>
                <a:spcPts val="360"/>
              </a:spcBef>
            </a:pPr>
            <a:r>
              <a:rPr b="0" lang="en-US" sz="1800" spc="-1" strike="noStrike">
                <a:solidFill>
                  <a:srgbClr val="000000"/>
                </a:solidFill>
                <a:latin typeface="DejaVu Sans"/>
                <a:ea typeface="DejaVu Sans"/>
              </a:rPr>
              <a:t>“</a:t>
            </a:r>
            <a:r>
              <a:rPr b="0" lang="en-US" sz="1800" spc="-1" strike="noStrike">
                <a:solidFill>
                  <a:srgbClr val="000000"/>
                </a:solidFill>
                <a:latin typeface="DejaVu Sans"/>
                <a:ea typeface="DejaVu Sans"/>
              </a:rPr>
              <a:t>Relying on the current trend of offsetting by planting trees is not sustainable in the long run. It would mean using too much land, and the long-term carbon-storage capacity of forests and soils is not well known. Offsetting by planting trees also risks contributing to monocultures and loss of biodiversity. Additionally, there can be no guarantee that a forest won’t later be logged, devastated by a forest fire or altered by climate change.”</a:t>
            </a:r>
            <a:endParaRPr b="0" lang="en-GB" sz="1800" spc="-1" strike="noStrike">
              <a:solidFill>
                <a:srgbClr val="000000"/>
              </a:solidFill>
              <a:latin typeface="Arial"/>
            </a:endParaRPr>
          </a:p>
        </p:txBody>
      </p:sp>
      <p:sp>
        <p:nvSpPr>
          <p:cNvPr id="489" name="CustomShape 29"/>
          <p:cNvSpPr/>
          <p:nvPr/>
        </p:nvSpPr>
        <p:spPr>
          <a:xfrm>
            <a:off x="335880" y="1600560"/>
            <a:ext cx="10855080" cy="113220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0" lang="en-US" sz="2000" spc="-1" strike="noStrike">
                <a:solidFill>
                  <a:srgbClr val="000000"/>
                </a:solidFill>
                <a:latin typeface="DejaVu Sans"/>
                <a:ea typeface="DejaVu Sans"/>
              </a:rPr>
              <a:t>“</a:t>
            </a:r>
            <a:r>
              <a:rPr b="0" lang="en-US" sz="2000" spc="-1" strike="noStrike">
                <a:solidFill>
                  <a:srgbClr val="000000"/>
                </a:solidFill>
                <a:latin typeface="DejaVu Sans"/>
                <a:ea typeface="DejaVu Sans"/>
              </a:rPr>
              <a:t>...we’re embarking on our greatest journey so far: challenging ourselves to create a climate-neutral car by 2030, by reducing emissions throughout supply chain and production.” </a:t>
            </a:r>
            <a:endParaRPr b="0" lang="en-GB" sz="2000" spc="-1" strike="noStrike">
              <a:solidFill>
                <a:srgbClr val="000000"/>
              </a:solidFill>
              <a:latin typeface="Arial"/>
            </a:endParaRPr>
          </a:p>
        </p:txBody>
      </p:sp>
      <p:sp>
        <p:nvSpPr>
          <p:cNvPr id="490" name="CustomShape 30"/>
          <p:cNvSpPr/>
          <p:nvPr/>
        </p:nvSpPr>
        <p:spPr>
          <a:xfrm>
            <a:off x="263520" y="6411600"/>
            <a:ext cx="750168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de-DE" sz="900" spc="-1" strike="noStrike" u="sng">
                <a:solidFill>
                  <a:srgbClr val="0000ff"/>
                </a:solidFill>
                <a:uFillTx/>
                <a:latin typeface="Roboto"/>
                <a:ea typeface="Roboto"/>
                <a:hlinkClick r:id="rId1"/>
              </a:rPr>
              <a:t>https://www.polestar.com/uk/news/striving-for-zero-the-2030-climate-neutral-car-plan/</a:t>
            </a:r>
            <a:endParaRPr b="0" lang="en-GB" sz="900" spc="-1" strike="noStrike">
              <a:solidFill>
                <a:srgbClr val="000000"/>
              </a:solidFill>
              <a:latin typeface="Arial"/>
            </a:endParaRPr>
          </a:p>
        </p:txBody>
      </p:sp>
      <p:sp>
        <p:nvSpPr>
          <p:cNvPr id="491" name="CustomShape 31"/>
          <p:cNvSpPr/>
          <p:nvPr/>
        </p:nvSpPr>
        <p:spPr>
          <a:xfrm>
            <a:off x="432720" y="1148040"/>
            <a:ext cx="10348200" cy="48888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Polestar – 2030 Climate-neutral Car</a:t>
            </a:r>
            <a:endParaRPr b="0" lang="en-GB"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2" name="CustomShape 78"/>
          <p:cNvSpPr/>
          <p:nvPr/>
        </p:nvSpPr>
        <p:spPr>
          <a:xfrm>
            <a:off x="335520" y="764640"/>
            <a:ext cx="10737360" cy="4881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GB" sz="2400" spc="-1" strike="noStrike">
                <a:solidFill>
                  <a:srgbClr val="000000"/>
                </a:solidFill>
                <a:latin typeface="DejaVu Sans"/>
                <a:ea typeface="DejaVu Sans"/>
              </a:rPr>
              <a:t>Your Personal Carbon Footprint</a:t>
            </a:r>
            <a:endParaRPr b="0" lang="en-GB" sz="2400" spc="-1" strike="noStrike">
              <a:solidFill>
                <a:srgbClr val="000000"/>
              </a:solidFill>
              <a:latin typeface="Arial"/>
            </a:endParaRPr>
          </a:p>
        </p:txBody>
      </p:sp>
      <p:sp>
        <p:nvSpPr>
          <p:cNvPr id="493" name="CustomShape 32"/>
          <p:cNvSpPr/>
          <p:nvPr/>
        </p:nvSpPr>
        <p:spPr>
          <a:xfrm>
            <a:off x="335520" y="1268640"/>
            <a:ext cx="10737360" cy="502488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360" algn="ctr" defTabSz="914400">
              <a:lnSpc>
                <a:spcPct val="100000"/>
              </a:lnSpc>
              <a:spcBef>
                <a:spcPts val="360"/>
              </a:spcBef>
            </a:pPr>
            <a:r>
              <a:rPr b="1" lang="en-US" sz="2800" spc="-1" strike="noStrike">
                <a:solidFill>
                  <a:srgbClr val="000000"/>
                </a:solidFill>
                <a:latin typeface="DejaVu Sans"/>
                <a:ea typeface="DejaVu Sans"/>
              </a:rPr>
              <a:t>It is not only about CO2…</a:t>
            </a:r>
            <a:endParaRPr b="0" lang="en-GB" sz="2800" spc="-1" strike="noStrike">
              <a:solidFill>
                <a:srgbClr val="000000"/>
              </a:solidFill>
              <a:latin typeface="Arial"/>
            </a:endParaRPr>
          </a:p>
          <a:p>
            <a:pPr marL="360" algn="ctr" defTabSz="914400">
              <a:lnSpc>
                <a:spcPct val="100000"/>
              </a:lnSpc>
              <a:spcBef>
                <a:spcPts val="360"/>
              </a:spcBef>
            </a:pPr>
            <a:endParaRPr b="0" lang="en-GB" sz="2800" spc="-1" strike="noStrike">
              <a:solidFill>
                <a:srgbClr val="000000"/>
              </a:solidFill>
              <a:latin typeface="Arial"/>
            </a:endParaRPr>
          </a:p>
        </p:txBody>
      </p:sp>
      <p:sp>
        <p:nvSpPr>
          <p:cNvPr id="494" name="CustomShape 33"/>
          <p:cNvSpPr/>
          <p:nvPr/>
        </p:nvSpPr>
        <p:spPr>
          <a:xfrm>
            <a:off x="865440" y="2859120"/>
            <a:ext cx="9916200" cy="186804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
        <p:nvSpPr>
          <p:cNvPr id="495" name="CustomShape 34"/>
          <p:cNvSpPr/>
          <p:nvPr/>
        </p:nvSpPr>
        <p:spPr>
          <a:xfrm>
            <a:off x="432720" y="1148040"/>
            <a:ext cx="10348200" cy="48888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Problem already solved?</a:t>
            </a:r>
            <a:endParaRPr b="0" lang="en-GB"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6" name="CustomShape 82"/>
          <p:cNvSpPr/>
          <p:nvPr/>
        </p:nvSpPr>
        <p:spPr>
          <a:xfrm>
            <a:off x="335520" y="764640"/>
            <a:ext cx="10737360" cy="4881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GB" sz="2400" spc="-1" strike="noStrike">
                <a:solidFill>
                  <a:srgbClr val="000000"/>
                </a:solidFill>
                <a:latin typeface="DejaVu Sans"/>
                <a:ea typeface="DejaVu Sans"/>
              </a:rPr>
              <a:t>Your Personal Carbon Footprint</a:t>
            </a:r>
            <a:endParaRPr b="0" lang="en-GB" sz="2400" spc="-1" strike="noStrike">
              <a:solidFill>
                <a:srgbClr val="000000"/>
              </a:solidFill>
              <a:latin typeface="Arial"/>
            </a:endParaRPr>
          </a:p>
        </p:txBody>
      </p:sp>
      <p:sp>
        <p:nvSpPr>
          <p:cNvPr id="497" name="CustomShape 35"/>
          <p:cNvSpPr/>
          <p:nvPr/>
        </p:nvSpPr>
        <p:spPr>
          <a:xfrm>
            <a:off x="263520" y="6411600"/>
            <a:ext cx="646488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de-DE" sz="900" spc="-1" strike="noStrike" u="sng">
                <a:solidFill>
                  <a:srgbClr val="0000ff"/>
                </a:solidFill>
                <a:uFillTx/>
                <a:latin typeface="Roboto"/>
                <a:ea typeface="Roboto"/>
                <a:hlinkClick r:id="rId1"/>
              </a:rPr>
              <a:t>https://www.ifixit.com/tablet-repairability</a:t>
            </a:r>
            <a:endParaRPr b="0" lang="en-GB" sz="900" spc="-1" strike="noStrike">
              <a:solidFill>
                <a:srgbClr val="000000"/>
              </a:solidFill>
              <a:latin typeface="Arial"/>
            </a:endParaRPr>
          </a:p>
        </p:txBody>
      </p:sp>
      <p:graphicFrame>
        <p:nvGraphicFramePr>
          <p:cNvPr id="498" name="Table 2"/>
          <p:cNvGraphicFramePr/>
          <p:nvPr/>
        </p:nvGraphicFramePr>
        <p:xfrm>
          <a:off x="306720" y="1580760"/>
          <a:ext cx="10901160" cy="4764240"/>
        </p:xfrm>
        <a:graphic>
          <a:graphicData uri="http://schemas.openxmlformats.org/drawingml/2006/table">
            <a:tbl>
              <a:tblPr/>
              <a:tblGrid>
                <a:gridCol w="2590560"/>
                <a:gridCol w="8310960"/>
              </a:tblGrid>
              <a:tr h="912240">
                <a:tc>
                  <a:txBody>
                    <a:bodyPr lIns="90000" rIns="90000" anchor="t">
                      <a:noAutofit/>
                    </a:bodyPr>
                    <a:p>
                      <a:pPr algn="ctr" defTabSz="914400">
                        <a:lnSpc>
                          <a:spcPct val="100000"/>
                        </a:lnSpc>
                      </a:pPr>
                      <a:r>
                        <a:rPr b="1" lang="en-US" sz="1300" spc="-1" strike="noStrike">
                          <a:solidFill>
                            <a:srgbClr val="000000"/>
                          </a:solidFill>
                          <a:latin typeface="DejaVu Sans"/>
                          <a:ea typeface="DejaVu Sans"/>
                        </a:rPr>
                        <a:t>Apple iPad Pro 11” 2018</a:t>
                      </a:r>
                      <a:endParaRPr b="0" lang="en-GB" sz="13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b3b3b3"/>
                    </a:solidFill>
                  </a:tcPr>
                </a:tc>
                <a:tc>
                  <a:txBody>
                    <a:bodyPr lIns="90000" rIns="90000" anchor="t">
                      <a:noAutofit/>
                    </a:bodyPr>
                    <a:p>
                      <a:pPr marL="216000" indent="-210240" defTabSz="914400">
                        <a:lnSpc>
                          <a:spcPct val="100000"/>
                        </a:lnSpc>
                        <a:buClr>
                          <a:srgbClr val="000000"/>
                        </a:buClr>
                        <a:buSzPct val="45000"/>
                        <a:buFont typeface="Wingdings" charset="2"/>
                        <a:buChar char=""/>
                      </a:pPr>
                      <a:r>
                        <a:rPr b="0" lang="en-US" sz="1300" spc="-1" strike="noStrike">
                          <a:solidFill>
                            <a:srgbClr val="000000"/>
                          </a:solidFill>
                          <a:latin typeface="DejaVu Sans"/>
                          <a:ea typeface="DejaVu Sans"/>
                        </a:rPr>
                        <a:t>Gobs of adhesive hold most everything in place, making all repairs more difficult.</a:t>
                      </a:r>
                      <a:endParaRPr b="0" lang="en-GB" sz="1300" spc="-1" strike="noStrike">
                        <a:solidFill>
                          <a:srgbClr val="000000"/>
                        </a:solidFill>
                        <a:latin typeface="Arial"/>
                      </a:endParaRPr>
                    </a:p>
                    <a:p>
                      <a:pPr marL="216000" indent="-210240" defTabSz="914400">
                        <a:lnSpc>
                          <a:spcPct val="100000"/>
                        </a:lnSpc>
                        <a:buClr>
                          <a:srgbClr val="000000"/>
                        </a:buClr>
                        <a:buSzPct val="45000"/>
                        <a:buFont typeface="Wingdings" charset="2"/>
                        <a:buChar char=""/>
                      </a:pPr>
                      <a:r>
                        <a:rPr b="0" lang="en-US" sz="1300" spc="-1" strike="noStrike">
                          <a:solidFill>
                            <a:srgbClr val="000000"/>
                          </a:solidFill>
                          <a:latin typeface="DejaVu Sans"/>
                          <a:ea typeface="DejaVu Sans"/>
                        </a:rPr>
                        <a:t>The battery is secured with both easier-to-remove stretch-release tabs and conventional, non-removable adhesive.</a:t>
                      </a:r>
                      <a:endParaRPr b="0" lang="en-GB" sz="1300" spc="-1" strike="noStrike">
                        <a:solidFill>
                          <a:srgbClr val="000000"/>
                        </a:solidFill>
                        <a:latin typeface="Arial"/>
                      </a:endParaRPr>
                    </a:p>
                    <a:p>
                      <a:pPr marL="216000" indent="-210240" defTabSz="914400">
                        <a:lnSpc>
                          <a:spcPct val="100000"/>
                        </a:lnSpc>
                        <a:buClr>
                          <a:srgbClr val="000000"/>
                        </a:buClr>
                        <a:buSzPct val="45000"/>
                        <a:buFont typeface="Wingdings" charset="2"/>
                        <a:buChar char=""/>
                      </a:pPr>
                      <a:r>
                        <a:rPr b="0" lang="en-US" sz="1300" spc="-1" strike="noStrike">
                          <a:solidFill>
                            <a:srgbClr val="000000"/>
                          </a:solidFill>
                          <a:latin typeface="DejaVu Sans"/>
                          <a:ea typeface="DejaVu Sans"/>
                        </a:rPr>
                        <a:t>The USB-C port is modular and can be independently replaced.</a:t>
                      </a:r>
                      <a:endParaRPr b="0" lang="en-GB" sz="13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b3b3b3"/>
                    </a:solidFill>
                  </a:tcPr>
                </a:tc>
              </a:tr>
              <a:tr h="1114920">
                <a:tc>
                  <a:txBody>
                    <a:bodyPr lIns="90000" rIns="90000" anchor="t">
                      <a:noAutofit/>
                    </a:bodyPr>
                    <a:p>
                      <a:pPr algn="ctr" defTabSz="914400">
                        <a:lnSpc>
                          <a:spcPct val="100000"/>
                        </a:lnSpc>
                      </a:pPr>
                      <a:r>
                        <a:rPr b="1" lang="en-US" sz="1300" spc="-1" strike="noStrike">
                          <a:solidFill>
                            <a:srgbClr val="000000"/>
                          </a:solidFill>
                          <a:latin typeface="DejaVu Sans"/>
                          <a:ea typeface="DejaVu Sans"/>
                        </a:rPr>
                        <a:t>Microsoft Surface Pro 6 2018</a:t>
                      </a:r>
                      <a:endParaRPr b="0" lang="en-GB" sz="13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marL="216000" indent="-210240" defTabSz="914400">
                        <a:lnSpc>
                          <a:spcPct val="100000"/>
                        </a:lnSpc>
                        <a:buClr>
                          <a:srgbClr val="000000"/>
                        </a:buClr>
                        <a:buSzPct val="45000"/>
                        <a:buFont typeface="Wingdings" charset="2"/>
                        <a:buChar char=""/>
                      </a:pPr>
                      <a:r>
                        <a:rPr b="0" lang="en-US" sz="1300" spc="-1" strike="noStrike">
                          <a:solidFill>
                            <a:srgbClr val="000000"/>
                          </a:solidFill>
                          <a:latin typeface="DejaVu Sans"/>
                          <a:ea typeface="DejaVu Sans"/>
                        </a:rPr>
                        <a:t>All repairs require first removing the display assembly—which is stubbornly glued in place, expensive, and prone to shattering.</a:t>
                      </a:r>
                      <a:endParaRPr b="0" lang="en-GB" sz="1300" spc="-1" strike="noStrike">
                        <a:solidFill>
                          <a:srgbClr val="000000"/>
                        </a:solidFill>
                        <a:latin typeface="Arial"/>
                      </a:endParaRPr>
                    </a:p>
                    <a:p>
                      <a:pPr marL="216000" indent="-210240" defTabSz="914400">
                        <a:lnSpc>
                          <a:spcPct val="100000"/>
                        </a:lnSpc>
                        <a:buClr>
                          <a:srgbClr val="000000"/>
                        </a:buClr>
                        <a:buSzPct val="45000"/>
                        <a:buFont typeface="Wingdings" charset="2"/>
                        <a:buChar char=""/>
                      </a:pPr>
                      <a:r>
                        <a:rPr b="0" lang="en-US" sz="1300" spc="-1" strike="noStrike">
                          <a:solidFill>
                            <a:srgbClr val="000000"/>
                          </a:solidFill>
                          <a:latin typeface="DejaVu Sans"/>
                          <a:ea typeface="DejaVu Sans"/>
                        </a:rPr>
                        <a:t>The battery is firmly glued in place, with its connector pinned under the motherboard—requiring near-total disassembly for service.</a:t>
                      </a:r>
                      <a:endParaRPr b="0" lang="en-GB" sz="1300" spc="-1" strike="noStrike">
                        <a:solidFill>
                          <a:srgbClr val="000000"/>
                        </a:solidFill>
                        <a:latin typeface="Arial"/>
                      </a:endParaRPr>
                    </a:p>
                    <a:p>
                      <a:pPr marL="216000" indent="-210240" defTabSz="914400">
                        <a:lnSpc>
                          <a:spcPct val="100000"/>
                        </a:lnSpc>
                        <a:buClr>
                          <a:srgbClr val="000000"/>
                        </a:buClr>
                        <a:buSzPct val="45000"/>
                        <a:buFont typeface="Wingdings" charset="2"/>
                        <a:buChar char=""/>
                      </a:pPr>
                      <a:r>
                        <a:rPr b="0" lang="en-US" sz="1300" spc="-1" strike="noStrike">
                          <a:solidFill>
                            <a:srgbClr val="000000"/>
                          </a:solidFill>
                          <a:latin typeface="DejaVu Sans"/>
                          <a:ea typeface="DejaVu Sans"/>
                        </a:rPr>
                        <a:t>Once upon a time, Surface Pro storage was removable—but not in this version.</a:t>
                      </a:r>
                      <a:endParaRPr b="0" lang="en-GB" sz="13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r>
              <a:tr h="912240">
                <a:tc>
                  <a:txBody>
                    <a:bodyPr lIns="90000" rIns="90000" anchor="t">
                      <a:noAutofit/>
                    </a:bodyPr>
                    <a:p>
                      <a:pPr algn="ctr" defTabSz="914400">
                        <a:lnSpc>
                          <a:spcPct val="100000"/>
                        </a:lnSpc>
                      </a:pPr>
                      <a:r>
                        <a:rPr b="1" lang="en-US" sz="1300" spc="-1" strike="noStrike">
                          <a:solidFill>
                            <a:srgbClr val="000000"/>
                          </a:solidFill>
                          <a:latin typeface="DejaVu Sans"/>
                          <a:ea typeface="DejaVu Sans"/>
                        </a:rPr>
                        <a:t>Apple iPad Air 3 2019</a:t>
                      </a:r>
                      <a:endParaRPr b="0" lang="en-GB" sz="13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marL="216000" indent="-210240" defTabSz="914400">
                        <a:lnSpc>
                          <a:spcPct val="100000"/>
                        </a:lnSpc>
                        <a:buClr>
                          <a:srgbClr val="000000"/>
                        </a:buClr>
                        <a:buSzPct val="45000"/>
                        <a:buFont typeface="Wingdings" charset="2"/>
                        <a:buChar char=""/>
                      </a:pPr>
                      <a:r>
                        <a:rPr b="0" lang="en-US" sz="1300" spc="-1" strike="noStrike">
                          <a:solidFill>
                            <a:srgbClr val="000000"/>
                          </a:solidFill>
                          <a:latin typeface="DejaVu Sans"/>
                          <a:ea typeface="DejaVu Sans"/>
                        </a:rPr>
                        <a:t>Battery replacement is possible, but still unnecessarily difficult.</a:t>
                      </a:r>
                      <a:endParaRPr b="0" lang="en-GB" sz="1300" spc="-1" strike="noStrike">
                        <a:solidFill>
                          <a:srgbClr val="000000"/>
                        </a:solidFill>
                        <a:latin typeface="Arial"/>
                      </a:endParaRPr>
                    </a:p>
                    <a:p>
                      <a:pPr marL="216000" indent="-210240" defTabSz="914400">
                        <a:lnSpc>
                          <a:spcPct val="100000"/>
                        </a:lnSpc>
                        <a:buClr>
                          <a:srgbClr val="000000"/>
                        </a:buClr>
                        <a:buSzPct val="45000"/>
                        <a:buFont typeface="Wingdings" charset="2"/>
                        <a:buChar char=""/>
                      </a:pPr>
                      <a:r>
                        <a:rPr b="0" lang="en-US" sz="1300" spc="-1" strike="noStrike">
                          <a:solidFill>
                            <a:srgbClr val="000000"/>
                          </a:solidFill>
                          <a:latin typeface="DejaVu Sans"/>
                          <a:ea typeface="DejaVu Sans"/>
                        </a:rPr>
                        <a:t>Gobs of adhesive hold many parts and cables in place, complicating all repairs.</a:t>
                      </a:r>
                      <a:endParaRPr b="0" lang="en-GB" sz="1300" spc="-1" strike="noStrike">
                        <a:solidFill>
                          <a:srgbClr val="000000"/>
                        </a:solidFill>
                        <a:latin typeface="Arial"/>
                      </a:endParaRPr>
                    </a:p>
                    <a:p>
                      <a:pPr marL="216000" indent="-210240" defTabSz="914400">
                        <a:lnSpc>
                          <a:spcPct val="100000"/>
                        </a:lnSpc>
                        <a:buClr>
                          <a:srgbClr val="000000"/>
                        </a:buClr>
                        <a:buSzPct val="45000"/>
                        <a:buFont typeface="Wingdings" charset="2"/>
                        <a:buChar char=""/>
                      </a:pPr>
                      <a:r>
                        <a:rPr b="0" lang="en-US" sz="1300" spc="-1" strike="noStrike">
                          <a:solidFill>
                            <a:srgbClr val="000000"/>
                          </a:solidFill>
                          <a:latin typeface="DejaVu Sans"/>
                          <a:ea typeface="DejaVu Sans"/>
                        </a:rPr>
                        <a:t>Many components are modular and can be replaced independently, but the Lightning port is soldered to the logic board.</a:t>
                      </a:r>
                      <a:endParaRPr b="0" lang="en-GB" sz="13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r>
              <a:tr h="912240">
                <a:tc>
                  <a:txBody>
                    <a:bodyPr lIns="90000" rIns="90000" anchor="t">
                      <a:noAutofit/>
                    </a:bodyPr>
                    <a:p>
                      <a:pPr algn="ctr" defTabSz="914400">
                        <a:lnSpc>
                          <a:spcPct val="100000"/>
                        </a:lnSpc>
                      </a:pPr>
                      <a:r>
                        <a:rPr b="1" lang="en-US" sz="1300" spc="-1" strike="noStrike">
                          <a:solidFill>
                            <a:srgbClr val="000000"/>
                          </a:solidFill>
                          <a:latin typeface="DejaVu Sans"/>
                          <a:ea typeface="DejaVu Sans"/>
                        </a:rPr>
                        <a:t>Apple iPad 7 2019</a:t>
                      </a:r>
                      <a:endParaRPr b="0" lang="en-GB" sz="13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marL="216000" indent="-210240" defTabSz="914400">
                        <a:lnSpc>
                          <a:spcPct val="100000"/>
                        </a:lnSpc>
                        <a:buClr>
                          <a:srgbClr val="000000"/>
                        </a:buClr>
                        <a:buSzPct val="45000"/>
                        <a:buFont typeface="Wingdings" charset="2"/>
                        <a:buChar char=""/>
                      </a:pPr>
                      <a:r>
                        <a:rPr b="0" lang="en-US" sz="1300" spc="-1" strike="noStrike">
                          <a:solidFill>
                            <a:srgbClr val="000000"/>
                          </a:solidFill>
                          <a:latin typeface="DejaVu Sans"/>
                          <a:ea typeface="DejaVu Sans"/>
                        </a:rPr>
                        <a:t>As with all iPads, a solid barrier of very strong adhesive hinders all repairs.</a:t>
                      </a:r>
                      <a:endParaRPr b="0" lang="en-GB" sz="1300" spc="-1" strike="noStrike">
                        <a:solidFill>
                          <a:srgbClr val="000000"/>
                        </a:solidFill>
                        <a:latin typeface="Arial"/>
                      </a:endParaRPr>
                    </a:p>
                    <a:p>
                      <a:pPr marL="216000" indent="-210240" defTabSz="914400">
                        <a:lnSpc>
                          <a:spcPct val="100000"/>
                        </a:lnSpc>
                        <a:buClr>
                          <a:srgbClr val="000000"/>
                        </a:buClr>
                        <a:buSzPct val="45000"/>
                        <a:buFont typeface="Wingdings" charset="2"/>
                        <a:buChar char=""/>
                      </a:pPr>
                      <a:r>
                        <a:rPr b="0" lang="en-US" sz="1300" spc="-1" strike="noStrike">
                          <a:solidFill>
                            <a:srgbClr val="000000"/>
                          </a:solidFill>
                          <a:latin typeface="DejaVu Sans"/>
                          <a:ea typeface="DejaVu Sans"/>
                        </a:rPr>
                        <a:t>The Lightning port, a common point of failure, is soldered to the logic board.</a:t>
                      </a:r>
                      <a:endParaRPr b="0" lang="en-GB" sz="1300" spc="-1" strike="noStrike">
                        <a:solidFill>
                          <a:srgbClr val="000000"/>
                        </a:solidFill>
                        <a:latin typeface="Arial"/>
                      </a:endParaRPr>
                    </a:p>
                    <a:p>
                      <a:pPr marL="216000" indent="-210240" defTabSz="914400">
                        <a:lnSpc>
                          <a:spcPct val="100000"/>
                        </a:lnSpc>
                        <a:buClr>
                          <a:srgbClr val="000000"/>
                        </a:buClr>
                        <a:buSzPct val="45000"/>
                        <a:buFont typeface="Wingdings" charset="2"/>
                        <a:buChar char=""/>
                      </a:pPr>
                      <a:r>
                        <a:rPr b="0" lang="en-US" sz="1300" spc="-1" strike="noStrike">
                          <a:solidFill>
                            <a:srgbClr val="000000"/>
                          </a:solidFill>
                          <a:latin typeface="DejaVu Sans"/>
                          <a:ea typeface="DejaVu Sans"/>
                        </a:rPr>
                        <a:t>More adhesive holds nearly everything else in place. Battery and logic board replacements are particularly obnoxious.</a:t>
                      </a:r>
                      <a:endParaRPr b="0" lang="en-GB" sz="13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r>
              <a:tr h="912600">
                <a:tc>
                  <a:txBody>
                    <a:bodyPr lIns="90000" rIns="90000" anchor="t">
                      <a:noAutofit/>
                    </a:bodyPr>
                    <a:p>
                      <a:pPr algn="ctr" defTabSz="914400">
                        <a:lnSpc>
                          <a:spcPct val="100000"/>
                        </a:lnSpc>
                      </a:pPr>
                      <a:r>
                        <a:rPr b="1" lang="en-US" sz="1300" spc="-1" strike="noStrike">
                          <a:solidFill>
                            <a:srgbClr val="000000"/>
                          </a:solidFill>
                          <a:latin typeface="DejaVu Sans"/>
                          <a:ea typeface="DejaVu Sans"/>
                        </a:rPr>
                        <a:t>Apple iPad Mini 5 2019</a:t>
                      </a:r>
                      <a:endParaRPr b="0" lang="en-GB" sz="13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marL="216000" indent="-210240" defTabSz="914400">
                        <a:lnSpc>
                          <a:spcPct val="100000"/>
                        </a:lnSpc>
                        <a:buClr>
                          <a:srgbClr val="000000"/>
                        </a:buClr>
                        <a:buSzPct val="45000"/>
                        <a:buFont typeface="Wingdings" charset="2"/>
                        <a:buChar char=""/>
                      </a:pPr>
                      <a:r>
                        <a:rPr b="0" lang="en-US" sz="1300" spc="-1" strike="noStrike">
                          <a:solidFill>
                            <a:srgbClr val="000000"/>
                          </a:solidFill>
                          <a:latin typeface="DejaVu Sans"/>
                          <a:ea typeface="DejaVu Sans"/>
                        </a:rPr>
                        <a:t>Battery replacement is possible, but still unnecessarily difficult.</a:t>
                      </a:r>
                      <a:endParaRPr b="0" lang="en-GB" sz="1300" spc="-1" strike="noStrike">
                        <a:solidFill>
                          <a:srgbClr val="000000"/>
                        </a:solidFill>
                        <a:latin typeface="Arial"/>
                      </a:endParaRPr>
                    </a:p>
                    <a:p>
                      <a:pPr marL="216000" indent="-210240" defTabSz="914400">
                        <a:lnSpc>
                          <a:spcPct val="100000"/>
                        </a:lnSpc>
                        <a:buClr>
                          <a:srgbClr val="000000"/>
                        </a:buClr>
                        <a:buSzPct val="45000"/>
                        <a:buFont typeface="Wingdings" charset="2"/>
                        <a:buChar char=""/>
                      </a:pPr>
                      <a:r>
                        <a:rPr b="0" lang="en-US" sz="1300" spc="-1" strike="noStrike">
                          <a:solidFill>
                            <a:srgbClr val="000000"/>
                          </a:solidFill>
                          <a:latin typeface="DejaVu Sans"/>
                          <a:ea typeface="DejaVu Sans"/>
                        </a:rPr>
                        <a:t>Gobs of adhesive hold many parts and cables in place, complicating all repairs.</a:t>
                      </a:r>
                      <a:endParaRPr b="0" lang="en-GB" sz="1300" spc="-1" strike="noStrike">
                        <a:solidFill>
                          <a:srgbClr val="000000"/>
                        </a:solidFill>
                        <a:latin typeface="Arial"/>
                      </a:endParaRPr>
                    </a:p>
                    <a:p>
                      <a:pPr marL="216000" indent="-210240" defTabSz="914400">
                        <a:lnSpc>
                          <a:spcPct val="100000"/>
                        </a:lnSpc>
                        <a:buClr>
                          <a:srgbClr val="000000"/>
                        </a:buClr>
                        <a:buSzPct val="45000"/>
                        <a:buFont typeface="Wingdings" charset="2"/>
                        <a:buChar char=""/>
                      </a:pPr>
                      <a:r>
                        <a:rPr b="0" lang="en-US" sz="1300" spc="-1" strike="noStrike">
                          <a:solidFill>
                            <a:srgbClr val="000000"/>
                          </a:solidFill>
                          <a:latin typeface="DejaVu Sans"/>
                          <a:ea typeface="DejaVu Sans"/>
                        </a:rPr>
                        <a:t>Removing the home button is tough, and will be required for display replacement if you want to keep Touch ID functionality.</a:t>
                      </a:r>
                      <a:endParaRPr b="0" lang="en-GB" sz="13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r>
            </a:tbl>
          </a:graphicData>
        </a:graphic>
      </p:graphicFrame>
      <p:sp>
        <p:nvSpPr>
          <p:cNvPr id="499" name="CustomShape 36"/>
          <p:cNvSpPr/>
          <p:nvPr/>
        </p:nvSpPr>
        <p:spPr>
          <a:xfrm>
            <a:off x="432720" y="1148040"/>
            <a:ext cx="10348200" cy="48888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Greenwashing?</a:t>
            </a:r>
            <a:endParaRPr b="0" lang="en-GB"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0" name="CustomShape 1"/>
          <p:cNvSpPr/>
          <p:nvPr/>
        </p:nvSpPr>
        <p:spPr>
          <a:xfrm>
            <a:off x="335520" y="4406760"/>
            <a:ext cx="10735920" cy="13449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3000" spc="-1" strike="noStrike" cap="all">
                <a:solidFill>
                  <a:srgbClr val="008c4f"/>
                </a:solidFill>
                <a:latin typeface="Arial Unicode MS"/>
                <a:ea typeface="DejaVu Sans"/>
              </a:rPr>
              <a:t>How much Time do we Have left?</a:t>
            </a:r>
            <a:endParaRPr b="0" lang="en-GB" sz="3000" spc="-1" strike="noStrike">
              <a:solidFill>
                <a:srgbClr val="000000"/>
              </a:solidFill>
              <a:latin typeface="Arial"/>
            </a:endParaRPr>
          </a:p>
        </p:txBody>
      </p:sp>
      <p:sp>
        <p:nvSpPr>
          <p:cNvPr id="501" name="CustomShape 2"/>
          <p:cNvSpPr/>
          <p:nvPr/>
        </p:nvSpPr>
        <p:spPr>
          <a:xfrm>
            <a:off x="335520" y="2906640"/>
            <a:ext cx="10735920" cy="148284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2" name="CustomShape 1"/>
          <p:cNvSpPr/>
          <p:nvPr/>
        </p:nvSpPr>
        <p:spPr>
          <a:xfrm>
            <a:off x="335520" y="764640"/>
            <a:ext cx="10737360" cy="4881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How Much Time Do We Have Left?</a:t>
            </a:r>
            <a:endParaRPr b="0" lang="en-GB" sz="2400" spc="-1" strike="noStrike">
              <a:solidFill>
                <a:srgbClr val="000000"/>
              </a:solidFill>
              <a:latin typeface="Arial"/>
            </a:endParaRPr>
          </a:p>
        </p:txBody>
      </p:sp>
      <p:sp>
        <p:nvSpPr>
          <p:cNvPr id="503" name="CustomShape 2"/>
          <p:cNvSpPr/>
          <p:nvPr/>
        </p:nvSpPr>
        <p:spPr>
          <a:xfrm>
            <a:off x="432720" y="1148040"/>
            <a:ext cx="10346400" cy="4870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pic>
        <p:nvPicPr>
          <p:cNvPr id="504" name="Grafik 234" descr=""/>
          <p:cNvPicPr/>
          <p:nvPr/>
        </p:nvPicPr>
        <p:blipFill>
          <a:blip r:embed="rId1"/>
          <a:stretch/>
        </p:blipFill>
        <p:spPr>
          <a:xfrm>
            <a:off x="1235880" y="1271160"/>
            <a:ext cx="9270720" cy="5212080"/>
          </a:xfrm>
          <a:prstGeom prst="rect">
            <a:avLst/>
          </a:prstGeom>
          <a:ln w="0">
            <a:noFill/>
          </a:ln>
        </p:spPr>
      </p:pic>
    </p:spTree>
  </p:cSld>
  <mc:AlternateContent>
    <mc:Choice Requires="p14">
      <p:transition spd="slow" p14:dur="2000"/>
    </mc:Choice>
    <mc:Fallback>
      <p:transition spd="slow"/>
    </mc:Fallback>
  </mc:AlternateContent>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5" name="CustomShape 1"/>
          <p:cNvSpPr/>
          <p:nvPr/>
        </p:nvSpPr>
        <p:spPr>
          <a:xfrm>
            <a:off x="335520" y="764640"/>
            <a:ext cx="10737360" cy="4881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506" name="CustomShape 2"/>
          <p:cNvSpPr/>
          <p:nvPr/>
        </p:nvSpPr>
        <p:spPr>
          <a:xfrm>
            <a:off x="335520" y="1268280"/>
            <a:ext cx="10737360" cy="50248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507" name="CustomShape 3"/>
          <p:cNvSpPr/>
          <p:nvPr/>
        </p:nvSpPr>
        <p:spPr>
          <a:xfrm>
            <a:off x="4206240" y="721800"/>
            <a:ext cx="1083960" cy="33300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508" name="CustomShape 4"/>
          <p:cNvSpPr/>
          <p:nvPr/>
        </p:nvSpPr>
        <p:spPr>
          <a:xfrm>
            <a:off x="2377440" y="3056040"/>
            <a:ext cx="6664680" cy="1141200"/>
          </a:xfrm>
          <a:prstGeom prst="rect">
            <a:avLst/>
          </a:prstGeom>
          <a:noFill/>
          <a:ln w="0">
            <a:noFill/>
          </a:ln>
        </p:spPr>
        <p:style>
          <a:lnRef idx="0"/>
          <a:fillRef idx="0"/>
          <a:effectRef idx="0"/>
          <a:fontRef idx="minor"/>
        </p:style>
        <p:txBody>
          <a:bodyPr lIns="90000" rIns="90000" tIns="45000" bIns="45000" anchor="t">
            <a:noAutofit/>
          </a:bodyPr>
          <a:p>
            <a:pPr algn="ctr" defTabSz="914400">
              <a:lnSpc>
                <a:spcPct val="100000"/>
              </a:lnSpc>
            </a:pPr>
            <a:r>
              <a:rPr b="0" i="1" lang="en-US" sz="1800" spc="-1" strike="noStrike">
                <a:solidFill>
                  <a:srgbClr val="000000"/>
                </a:solidFill>
                <a:latin typeface="DejaVu Sans"/>
                <a:ea typeface="DejaVu Sans"/>
              </a:rPr>
              <a:t>"The popular idea of cutting our emissions in half in 10 years only gives us a 50% chance of staying below 1.5 degrees, and the risk of setting off irreversible chain reactions beyond human control.” - G. Thunberg</a:t>
            </a:r>
            <a:endParaRPr b="0" lang="en-GB" sz="1800" spc="-1" strike="noStrike">
              <a:solidFill>
                <a:srgbClr val="000000"/>
              </a:solidFill>
              <a:latin typeface="Arial"/>
            </a:endParaRPr>
          </a:p>
        </p:txBody>
      </p:sp>
      <p:sp>
        <p:nvSpPr>
          <p:cNvPr id="509" name="CustomShape 5"/>
          <p:cNvSpPr/>
          <p:nvPr/>
        </p:nvSpPr>
        <p:spPr>
          <a:xfrm>
            <a:off x="335520" y="764640"/>
            <a:ext cx="10737360" cy="4881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How Much Time Do We Have Left?</a:t>
            </a:r>
            <a:endParaRPr b="0" lang="en-GB" sz="2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0" name="CustomShape 1"/>
          <p:cNvSpPr/>
          <p:nvPr/>
        </p:nvSpPr>
        <p:spPr>
          <a:xfrm>
            <a:off x="335520" y="764640"/>
            <a:ext cx="10737360" cy="4881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How Much Time Do We Have Left?</a:t>
            </a:r>
            <a:endParaRPr b="0" lang="en-GB" sz="2400" spc="-1" strike="noStrike">
              <a:solidFill>
                <a:srgbClr val="000000"/>
              </a:solidFill>
              <a:latin typeface="Arial"/>
            </a:endParaRPr>
          </a:p>
        </p:txBody>
      </p:sp>
      <p:sp>
        <p:nvSpPr>
          <p:cNvPr id="511" name="CustomShape 2"/>
          <p:cNvSpPr/>
          <p:nvPr/>
        </p:nvSpPr>
        <p:spPr>
          <a:xfrm>
            <a:off x="335520" y="1268280"/>
            <a:ext cx="10627920" cy="5024880"/>
          </a:xfrm>
          <a:prstGeom prst="rect">
            <a:avLst/>
          </a:prstGeom>
          <a:noFill/>
          <a:ln w="0">
            <a:noFill/>
          </a:ln>
        </p:spPr>
        <p:style>
          <a:lnRef idx="0"/>
          <a:fillRef idx="0"/>
          <a:effectRef idx="0"/>
          <a:fontRef idx="minor"/>
        </p:style>
        <p:txBody>
          <a:bodyPr lIns="90000" rIns="90000" tIns="45000" bIns="45000" anchor="ctr">
            <a:noAutofit/>
          </a:bodyPr>
          <a:p>
            <a:pPr defTabSz="914400">
              <a:lnSpc>
                <a:spcPct val="100000"/>
              </a:lnSpc>
            </a:pPr>
            <a:endParaRPr b="0" lang="en-GB" sz="1800" spc="-1" strike="noStrike">
              <a:solidFill>
                <a:srgbClr val="000000"/>
              </a:solidFill>
              <a:latin typeface="Arial"/>
            </a:endParaRPr>
          </a:p>
          <a:p>
            <a:pPr marL="195120" indent="-18216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We are experiencing a car crash in slow motion and instead of hitting the breaks we are flooring the gas pedal.</a:t>
            </a:r>
            <a:endParaRPr b="0" lang="en-GB" sz="1800" spc="-1" strike="noStrike">
              <a:solidFill>
                <a:srgbClr val="000000"/>
              </a:solidFill>
              <a:latin typeface="Arial"/>
            </a:endParaRPr>
          </a:p>
        </p:txBody>
      </p:sp>
      <p:sp>
        <p:nvSpPr>
          <p:cNvPr id="512" name="CustomShape 3"/>
          <p:cNvSpPr/>
          <p:nvPr/>
        </p:nvSpPr>
        <p:spPr>
          <a:xfrm>
            <a:off x="432720" y="1148040"/>
            <a:ext cx="10346400" cy="4870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3" name="CustomShape 1"/>
          <p:cNvSpPr/>
          <p:nvPr/>
        </p:nvSpPr>
        <p:spPr>
          <a:xfrm>
            <a:off x="335520" y="764640"/>
            <a:ext cx="10737360" cy="4881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How Much Time Do We Have Left?</a:t>
            </a:r>
            <a:endParaRPr b="0" lang="en-GB" sz="2400" spc="-1" strike="noStrike">
              <a:solidFill>
                <a:srgbClr val="000000"/>
              </a:solidFill>
              <a:latin typeface="Arial"/>
            </a:endParaRPr>
          </a:p>
        </p:txBody>
      </p:sp>
      <p:sp>
        <p:nvSpPr>
          <p:cNvPr id="514" name="CustomShape 2"/>
          <p:cNvSpPr/>
          <p:nvPr/>
        </p:nvSpPr>
        <p:spPr>
          <a:xfrm>
            <a:off x="432720" y="1148040"/>
            <a:ext cx="10346400" cy="4870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515" name="CustomShape 3"/>
          <p:cNvSpPr/>
          <p:nvPr/>
        </p:nvSpPr>
        <p:spPr>
          <a:xfrm>
            <a:off x="432720" y="1148040"/>
            <a:ext cx="10346400" cy="48708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Global Average Surface Temperature</a:t>
            </a:r>
            <a:endParaRPr b="0" lang="en-GB" sz="2200" spc="-1" strike="noStrike">
              <a:solidFill>
                <a:srgbClr val="000000"/>
              </a:solidFill>
              <a:latin typeface="Arial"/>
            </a:endParaRPr>
          </a:p>
        </p:txBody>
      </p:sp>
      <p:sp>
        <p:nvSpPr>
          <p:cNvPr id="516" name="CustomShape 4"/>
          <p:cNvSpPr/>
          <p:nvPr/>
        </p:nvSpPr>
        <p:spPr>
          <a:xfrm>
            <a:off x="263520" y="6492240"/>
            <a:ext cx="777204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Efbrazil – https://commons.wikimedia.org/wiki/File:Global_Temperature_And_Forces.svg – </a:t>
            </a:r>
            <a:r>
              <a:rPr b="0" lang="en-US" sz="900" spc="-1" strike="noStrike" u="sng">
                <a:solidFill>
                  <a:srgbClr val="0000ff"/>
                </a:solidFill>
                <a:uFillTx/>
                <a:latin typeface="Roboto"/>
                <a:ea typeface="Roboto"/>
                <a:hlinkClick r:id="rId1"/>
              </a:rPr>
              <a:t>CC BY-SA 4.0</a:t>
            </a:r>
            <a:r>
              <a:rPr b="0" lang="en-US" sz="900" spc="-1" strike="noStrike">
                <a:solidFill>
                  <a:srgbClr val="a6a6a6"/>
                </a:solidFill>
                <a:latin typeface="Roboto"/>
                <a:ea typeface="Roboto"/>
              </a:rPr>
              <a:t>.</a:t>
            </a:r>
            <a:endParaRPr b="0" lang="en-GB" sz="900" spc="-1" strike="noStrike">
              <a:solidFill>
                <a:srgbClr val="000000"/>
              </a:solidFill>
              <a:latin typeface="Arial"/>
            </a:endParaRPr>
          </a:p>
        </p:txBody>
      </p:sp>
      <p:pic>
        <p:nvPicPr>
          <p:cNvPr id="517" name="Grafik 247" descr=""/>
          <p:cNvPicPr/>
          <p:nvPr/>
        </p:nvPicPr>
        <p:blipFill>
          <a:blip r:embed="rId2"/>
          <a:stretch/>
        </p:blipFill>
        <p:spPr>
          <a:xfrm>
            <a:off x="2651760" y="1686600"/>
            <a:ext cx="6117480" cy="4796640"/>
          </a:xfrm>
          <a:prstGeom prst="rect">
            <a:avLst/>
          </a:prstGeom>
          <a:ln w="0">
            <a:noFill/>
          </a:ln>
        </p:spPr>
      </p:pic>
    </p:spTree>
  </p:cSld>
  <mc:AlternateContent>
    <mc:Choice Requires="p14">
      <p:transition spd="slow" p14:dur="2000"/>
    </mc:Choice>
    <mc:Fallback>
      <p:transition spd="slow"/>
    </mc:Fallback>
  </mc:AlternateContent>
</p:sld>
</file>

<file path=ppt/slides/slide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8" name="CustomShape 1"/>
          <p:cNvSpPr/>
          <p:nvPr/>
        </p:nvSpPr>
        <p:spPr>
          <a:xfrm>
            <a:off x="335520" y="764640"/>
            <a:ext cx="10737360" cy="4881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How Much Time Do We Have Left?</a:t>
            </a:r>
            <a:endParaRPr b="0" lang="en-GB" sz="2400" spc="-1" strike="noStrike">
              <a:solidFill>
                <a:srgbClr val="000000"/>
              </a:solidFill>
              <a:latin typeface="Arial"/>
            </a:endParaRPr>
          </a:p>
        </p:txBody>
      </p:sp>
      <p:sp>
        <p:nvSpPr>
          <p:cNvPr id="519" name="CustomShape 2"/>
          <p:cNvSpPr/>
          <p:nvPr/>
        </p:nvSpPr>
        <p:spPr>
          <a:xfrm>
            <a:off x="335520" y="1268280"/>
            <a:ext cx="10737360" cy="5024880"/>
          </a:xfrm>
          <a:prstGeom prst="rect">
            <a:avLst/>
          </a:prstGeom>
          <a:noFill/>
          <a:ln w="0">
            <a:noFill/>
          </a:ln>
        </p:spPr>
        <p:style>
          <a:lnRef idx="0"/>
          <a:fillRef idx="0"/>
          <a:effectRef idx="0"/>
          <a:fontRef idx="minor"/>
        </p:style>
        <p:txBody>
          <a:bodyPr lIns="90000" rIns="90000" tIns="45000" bIns="45000" anchor="ctr">
            <a:noAutofit/>
          </a:bodyPr>
          <a:p>
            <a:pPr defTabSz="914400">
              <a:lnSpc>
                <a:spcPct val="100000"/>
              </a:lnSpc>
            </a:pPr>
            <a:endParaRPr b="0" lang="en-GB" sz="1800" spc="-1" strike="noStrike">
              <a:solidFill>
                <a:srgbClr val="000000"/>
              </a:solidFill>
              <a:latin typeface="Arial"/>
            </a:endParaRPr>
          </a:p>
          <a:p>
            <a:pPr marL="195120" indent="-182160" defTabSz="914400">
              <a:lnSpc>
                <a:spcPct val="100000"/>
              </a:lnSpc>
              <a:spcBef>
                <a:spcPts val="360"/>
              </a:spcBef>
              <a:buClr>
                <a:srgbClr val="008c4f"/>
              </a:buClr>
              <a:buSzPct val="80000"/>
              <a:buFont typeface="Wingdings" charset="2"/>
              <a:buChar char=""/>
            </a:pPr>
            <a:r>
              <a:rPr b="0" lang="en-US" sz="1800" spc="-1" strike="noStrike" u="sng">
                <a:solidFill>
                  <a:srgbClr val="0000ff"/>
                </a:solidFill>
                <a:uFillTx/>
                <a:latin typeface="DejaVu Sans"/>
                <a:ea typeface="DejaVu Sans"/>
                <a:hlinkClick r:id="rId1"/>
              </a:rPr>
              <a:t>Link</a:t>
            </a:r>
            <a:endParaRPr b="0" lang="en-GB" sz="1800" spc="-1" strike="noStrike">
              <a:solidFill>
                <a:srgbClr val="000000"/>
              </a:solidFill>
              <a:latin typeface="Arial"/>
            </a:endParaRPr>
          </a:p>
        </p:txBody>
      </p:sp>
      <p:sp>
        <p:nvSpPr>
          <p:cNvPr id="520" name="CustomShape 3"/>
          <p:cNvSpPr/>
          <p:nvPr/>
        </p:nvSpPr>
        <p:spPr>
          <a:xfrm>
            <a:off x="432720" y="1148040"/>
            <a:ext cx="10346400" cy="48708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Climate Change – Hanover on the Côte d'Azur (South of France)</a:t>
            </a:r>
            <a:endParaRPr b="0" lang="en-GB"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9" name="CustomShape 37"/>
          <p:cNvSpPr/>
          <p:nvPr/>
        </p:nvSpPr>
        <p:spPr>
          <a:xfrm>
            <a:off x="335520" y="764640"/>
            <a:ext cx="10737000" cy="4878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E01 – Household Waste</a:t>
            </a:r>
            <a:endParaRPr b="0" lang="en-GB" sz="2400" spc="-1" strike="noStrike">
              <a:solidFill>
                <a:srgbClr val="000000"/>
              </a:solidFill>
              <a:latin typeface="Arial"/>
            </a:endParaRPr>
          </a:p>
        </p:txBody>
      </p:sp>
      <p:sp>
        <p:nvSpPr>
          <p:cNvPr id="330" name="CustomShape 38"/>
          <p:cNvSpPr/>
          <p:nvPr/>
        </p:nvSpPr>
        <p:spPr>
          <a:xfrm>
            <a:off x="335520" y="1268280"/>
            <a:ext cx="10737000" cy="502452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endParaRPr b="0" lang="en-GB" sz="1800" spc="-1" strike="noStrike">
              <a:solidFill>
                <a:srgbClr val="000000"/>
              </a:solidFill>
              <a:latin typeface="Arial"/>
            </a:endParaRPr>
          </a:p>
          <a:p>
            <a:pPr marL="195120" indent="-18072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a:t>
            </a:r>
            <a:r>
              <a:rPr b="0" i="1" lang="en-US" sz="1800" spc="-1" strike="noStrike">
                <a:solidFill>
                  <a:srgbClr val="000000"/>
                </a:solidFill>
                <a:latin typeface="DejaVu Sans"/>
                <a:ea typeface="DejaVu Sans"/>
              </a:rPr>
              <a:t>Tips for Zero Waste Living – How a Family of 5 Makes Almost No Waste! | Life With Less Waste</a:t>
            </a:r>
            <a:r>
              <a:rPr b="0" lang="en-US" sz="1800" spc="-1" strike="noStrike">
                <a:solidFill>
                  <a:srgbClr val="000000"/>
                </a:solidFill>
                <a:latin typeface="DejaVu Sans"/>
                <a:ea typeface="DejaVu Sans"/>
              </a:rPr>
              <a:t>” by Happen Films – </a:t>
            </a:r>
            <a:r>
              <a:rPr b="0" lang="en-US" sz="1800" spc="-1" strike="noStrike" u="sng">
                <a:solidFill>
                  <a:srgbClr val="0000ff"/>
                </a:solidFill>
                <a:uFillTx/>
                <a:latin typeface="DejaVu Sans"/>
                <a:ea typeface="DejaVu Sans"/>
                <a:hlinkClick r:id="rId1"/>
              </a:rPr>
              <a:t>Link</a:t>
            </a:r>
            <a:r>
              <a:rPr b="0" lang="en-US" sz="1800" spc="-1" strike="noStrike">
                <a:solidFill>
                  <a:srgbClr val="000000"/>
                </a:solidFill>
                <a:latin typeface="DejaVu Sans"/>
                <a:ea typeface="DejaVu Sans"/>
              </a:rPr>
              <a:t>  </a:t>
            </a: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r>
              <a:rPr b="0" lang="en-US" sz="1800" spc="-1" strike="noStrike">
                <a:solidFill>
                  <a:srgbClr val="ffffff"/>
                </a:solidFill>
                <a:highlight>
                  <a:srgbClr val="ffffff"/>
                </a:highlight>
                <a:latin typeface="DejaVu Sans"/>
                <a:ea typeface="DejaVu Sans"/>
              </a:rPr>
              <a:t>How long did the family of 5 (all of them together) manage to squeeze all their trash into a jar?</a:t>
            </a:r>
            <a:endParaRPr b="0" lang="en-GB" sz="1800" spc="-1" strike="noStrike">
              <a:solidFill>
                <a:srgbClr val="000000"/>
              </a:solidFill>
              <a:latin typeface="Arial"/>
            </a:endParaRPr>
          </a:p>
        </p:txBody>
      </p:sp>
      <p:sp>
        <p:nvSpPr>
          <p:cNvPr id="331" name="CustomShape 39"/>
          <p:cNvSpPr/>
          <p:nvPr/>
        </p:nvSpPr>
        <p:spPr>
          <a:xfrm>
            <a:off x="432720" y="1148040"/>
            <a:ext cx="10346040" cy="48672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Results</a:t>
            </a:r>
            <a:endParaRPr b="0" lang="en-GB"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1" name="CustomShape 1"/>
          <p:cNvSpPr/>
          <p:nvPr/>
        </p:nvSpPr>
        <p:spPr>
          <a:xfrm>
            <a:off x="335520" y="764640"/>
            <a:ext cx="10737360" cy="4881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How Much Time Do We Have Left?</a:t>
            </a:r>
            <a:endParaRPr b="0" lang="en-GB" sz="2400" spc="-1" strike="noStrike">
              <a:solidFill>
                <a:srgbClr val="000000"/>
              </a:solidFill>
              <a:latin typeface="Arial"/>
            </a:endParaRPr>
          </a:p>
        </p:txBody>
      </p:sp>
      <p:sp>
        <p:nvSpPr>
          <p:cNvPr id="522" name="CustomShape 2"/>
          <p:cNvSpPr/>
          <p:nvPr/>
        </p:nvSpPr>
        <p:spPr>
          <a:xfrm>
            <a:off x="432720" y="1148040"/>
            <a:ext cx="10346400" cy="4870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523" name="CustomShape 3"/>
          <p:cNvSpPr/>
          <p:nvPr/>
        </p:nvSpPr>
        <p:spPr>
          <a:xfrm>
            <a:off x="432720" y="1148040"/>
            <a:ext cx="10346400" cy="4870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524" name="CustomShape 4"/>
          <p:cNvSpPr/>
          <p:nvPr/>
        </p:nvSpPr>
        <p:spPr>
          <a:xfrm>
            <a:off x="263520" y="6492240"/>
            <a:ext cx="1060956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Hannah Ritchie and Max Roser, adapted for svg and smartphone by Eric Fisk – https://commons.wikimedia.org/wiki/File:Greenhouse_gas_emission_scenarios_01.svg – </a:t>
            </a:r>
            <a:r>
              <a:rPr b="0" lang="en-US" sz="900" spc="-1" strike="noStrike" u="sng">
                <a:solidFill>
                  <a:srgbClr val="0000ff"/>
                </a:solidFill>
                <a:uFillTx/>
                <a:latin typeface="Roboto"/>
                <a:ea typeface="Roboto"/>
                <a:hlinkClick r:id="rId1"/>
              </a:rPr>
              <a:t>CC BY-SA 4.0</a:t>
            </a:r>
            <a:r>
              <a:rPr b="0" lang="en-US" sz="900" spc="-1" strike="noStrike">
                <a:solidFill>
                  <a:srgbClr val="a6a6a6"/>
                </a:solidFill>
                <a:latin typeface="Roboto"/>
                <a:ea typeface="Roboto"/>
              </a:rPr>
              <a:t>.</a:t>
            </a:r>
            <a:endParaRPr b="0" lang="en-GB" sz="900" spc="-1" strike="noStrike">
              <a:solidFill>
                <a:srgbClr val="000000"/>
              </a:solidFill>
              <a:latin typeface="Arial"/>
            </a:endParaRPr>
          </a:p>
        </p:txBody>
      </p:sp>
      <p:pic>
        <p:nvPicPr>
          <p:cNvPr id="525" name="Grafik 255" descr=""/>
          <p:cNvPicPr/>
          <p:nvPr/>
        </p:nvPicPr>
        <p:blipFill>
          <a:blip r:embed="rId2"/>
          <a:srcRect l="0" t="8759" r="0" b="0"/>
          <a:stretch/>
        </p:blipFill>
        <p:spPr>
          <a:xfrm>
            <a:off x="2710440" y="1643400"/>
            <a:ext cx="6242400" cy="4840560"/>
          </a:xfrm>
          <a:prstGeom prst="rect">
            <a:avLst/>
          </a:prstGeom>
          <a:ln w="0">
            <a:noFill/>
          </a:ln>
        </p:spPr>
      </p:pic>
      <p:sp>
        <p:nvSpPr>
          <p:cNvPr id="526" name="CustomShape 5"/>
          <p:cNvSpPr/>
          <p:nvPr/>
        </p:nvSpPr>
        <p:spPr>
          <a:xfrm>
            <a:off x="432720" y="1148040"/>
            <a:ext cx="10346400" cy="48708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Global GHG Emission Pathways (2019)</a:t>
            </a:r>
            <a:endParaRPr b="0" lang="en-GB"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7" name="CustomShape 1"/>
          <p:cNvSpPr/>
          <p:nvPr/>
        </p:nvSpPr>
        <p:spPr>
          <a:xfrm>
            <a:off x="335520" y="764640"/>
            <a:ext cx="10737360" cy="4881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528" name="CustomShape 2"/>
          <p:cNvSpPr/>
          <p:nvPr/>
        </p:nvSpPr>
        <p:spPr>
          <a:xfrm>
            <a:off x="335520" y="1268280"/>
            <a:ext cx="10737360" cy="50248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529" name="CustomShape 3"/>
          <p:cNvSpPr/>
          <p:nvPr/>
        </p:nvSpPr>
        <p:spPr>
          <a:xfrm>
            <a:off x="4206240" y="721800"/>
            <a:ext cx="1083960" cy="33300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530" name="CustomShape 4"/>
          <p:cNvSpPr/>
          <p:nvPr/>
        </p:nvSpPr>
        <p:spPr>
          <a:xfrm>
            <a:off x="2377440" y="3056040"/>
            <a:ext cx="6664680" cy="1141200"/>
          </a:xfrm>
          <a:prstGeom prst="rect">
            <a:avLst/>
          </a:prstGeom>
          <a:noFill/>
          <a:ln w="0">
            <a:noFill/>
          </a:ln>
        </p:spPr>
        <p:style>
          <a:lnRef idx="0"/>
          <a:fillRef idx="0"/>
          <a:effectRef idx="0"/>
          <a:fontRef idx="minor"/>
        </p:style>
        <p:txBody>
          <a:bodyPr lIns="90000" rIns="90000" tIns="45000" bIns="45000" anchor="t">
            <a:noAutofit/>
          </a:bodyPr>
          <a:p>
            <a:pPr algn="ctr" defTabSz="914400">
              <a:lnSpc>
                <a:spcPct val="100000"/>
              </a:lnSpc>
            </a:pPr>
            <a:r>
              <a:rPr b="0" i="1" lang="en-US" sz="1800" spc="-1" strike="noStrike">
                <a:solidFill>
                  <a:srgbClr val="000000"/>
                </a:solidFill>
                <a:latin typeface="DejaVu Sans"/>
                <a:ea typeface="DejaVu Sans"/>
              </a:rPr>
              <a:t>“</a:t>
            </a:r>
            <a:r>
              <a:rPr b="0" i="1" lang="en-US" sz="1800" spc="-1" strike="noStrike">
                <a:solidFill>
                  <a:srgbClr val="000000"/>
                </a:solidFill>
                <a:latin typeface="DejaVu Sans"/>
                <a:ea typeface="DejaVu Sans"/>
              </a:rPr>
              <a:t>If we can keep warming below </a:t>
            </a:r>
            <a:r>
              <a:rPr b="1" i="1" lang="en-US" sz="1800" spc="-1" strike="noStrike">
                <a:solidFill>
                  <a:srgbClr val="000000"/>
                </a:solidFill>
                <a:latin typeface="DejaVu Sans"/>
                <a:ea typeface="DejaVu Sans"/>
              </a:rPr>
              <a:t>3°C</a:t>
            </a:r>
            <a:r>
              <a:rPr b="0" i="1" lang="en-US" sz="1800" spc="-1" strike="noStrike">
                <a:solidFill>
                  <a:srgbClr val="000000"/>
                </a:solidFill>
                <a:latin typeface="DejaVu Sans"/>
                <a:ea typeface="DejaVu Sans"/>
              </a:rPr>
              <a:t> we likely remain within our adaptive capacity as a civilization, but at </a:t>
            </a:r>
            <a:r>
              <a:rPr b="1" i="1" lang="en-US" sz="1800" spc="-1" strike="noStrike">
                <a:solidFill>
                  <a:srgbClr val="000000"/>
                </a:solidFill>
                <a:latin typeface="DejaVu Sans"/>
                <a:ea typeface="DejaVu Sans"/>
              </a:rPr>
              <a:t>2.7°C</a:t>
            </a:r>
            <a:r>
              <a:rPr b="0" i="1" lang="en-US" sz="1800" spc="-1" strike="noStrike">
                <a:solidFill>
                  <a:srgbClr val="000000"/>
                </a:solidFill>
                <a:latin typeface="DejaVu Sans"/>
                <a:ea typeface="DejaVu Sans"/>
              </a:rPr>
              <a:t> warming we would experience </a:t>
            </a:r>
            <a:r>
              <a:rPr b="0" i="1" lang="en-US" sz="1800" spc="-1" strike="noStrike" u="sng">
                <a:solidFill>
                  <a:srgbClr val="000000"/>
                </a:solidFill>
                <a:uFillTx/>
                <a:latin typeface="DejaVu Sans"/>
                <a:ea typeface="DejaVu Sans"/>
              </a:rPr>
              <a:t>great hardship</a:t>
            </a:r>
            <a:r>
              <a:rPr b="0" i="1" lang="en-US" sz="1800" spc="-1" strike="noStrike">
                <a:solidFill>
                  <a:srgbClr val="000000"/>
                </a:solidFill>
                <a:latin typeface="DejaVu Sans"/>
                <a:ea typeface="DejaVu Sans"/>
              </a:rPr>
              <a:t>.” - Prof. Michael Mann</a:t>
            </a:r>
            <a:endParaRPr b="0" lang="en-GB" sz="1800" spc="-1" strike="noStrike">
              <a:solidFill>
                <a:srgbClr val="000000"/>
              </a:solidFill>
              <a:latin typeface="Arial"/>
            </a:endParaRPr>
          </a:p>
        </p:txBody>
      </p:sp>
      <p:sp>
        <p:nvSpPr>
          <p:cNvPr id="531" name="CustomShape 5"/>
          <p:cNvSpPr/>
          <p:nvPr/>
        </p:nvSpPr>
        <p:spPr>
          <a:xfrm>
            <a:off x="335520" y="764640"/>
            <a:ext cx="10737360" cy="4881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How Much Time Do We Have Left?</a:t>
            </a:r>
            <a:endParaRPr b="0" lang="en-GB" sz="2400" spc="-1" strike="noStrike">
              <a:solidFill>
                <a:srgbClr val="000000"/>
              </a:solidFill>
              <a:latin typeface="Arial"/>
            </a:endParaRPr>
          </a:p>
        </p:txBody>
      </p:sp>
      <p:sp>
        <p:nvSpPr>
          <p:cNvPr id="532" name="CustomShape 6"/>
          <p:cNvSpPr/>
          <p:nvPr/>
        </p:nvSpPr>
        <p:spPr>
          <a:xfrm>
            <a:off x="432720" y="1148040"/>
            <a:ext cx="10346400" cy="48708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1.5°C vs. 2/3/4°C</a:t>
            </a:r>
            <a:endParaRPr b="0" lang="en-GB" sz="2200" spc="-1" strike="noStrike">
              <a:solidFill>
                <a:srgbClr val="000000"/>
              </a:solidFill>
              <a:latin typeface="Arial"/>
            </a:endParaRPr>
          </a:p>
        </p:txBody>
      </p:sp>
      <p:pic>
        <p:nvPicPr>
          <p:cNvPr id="533" name="Grafik 263" descr=""/>
          <p:cNvPicPr/>
          <p:nvPr/>
        </p:nvPicPr>
        <p:blipFill>
          <a:blip r:embed="rId1"/>
          <a:stretch/>
        </p:blipFill>
        <p:spPr>
          <a:xfrm>
            <a:off x="7406640" y="4208400"/>
            <a:ext cx="3836520" cy="2554200"/>
          </a:xfrm>
          <a:prstGeom prst="rect">
            <a:avLst/>
          </a:prstGeom>
          <a:ln w="0">
            <a:noFill/>
          </a:ln>
        </p:spPr>
      </p:pic>
      <p:sp>
        <p:nvSpPr>
          <p:cNvPr id="534" name="CustomShape 7"/>
          <p:cNvSpPr/>
          <p:nvPr/>
        </p:nvSpPr>
        <p:spPr>
          <a:xfrm>
            <a:off x="263520" y="6492240"/>
            <a:ext cx="777204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Tim Dennell – https://www.flickr.com/photos/shefftim/51662049870/ – </a:t>
            </a:r>
            <a:r>
              <a:rPr b="0" lang="en-US" sz="900" spc="-1" strike="noStrike" u="sng">
                <a:solidFill>
                  <a:srgbClr val="0000ff"/>
                </a:solidFill>
                <a:uFillTx/>
                <a:latin typeface="Roboto"/>
                <a:ea typeface="Roboto"/>
                <a:hlinkClick r:id="rId2"/>
              </a:rPr>
              <a:t>CC BY-NC 2.0</a:t>
            </a:r>
            <a:r>
              <a:rPr b="0" lang="en-US" sz="900" spc="-1" strike="noStrike">
                <a:solidFill>
                  <a:srgbClr val="a6a6a6"/>
                </a:solidFill>
                <a:latin typeface="Roboto"/>
                <a:ea typeface="Roboto"/>
              </a:rPr>
              <a:t>.</a:t>
            </a:r>
            <a:endParaRPr b="0" lang="en-GB"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5" name="CustomShape 1"/>
          <p:cNvSpPr/>
          <p:nvPr/>
        </p:nvSpPr>
        <p:spPr>
          <a:xfrm>
            <a:off x="335520" y="764640"/>
            <a:ext cx="10737360" cy="4881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How Much Time Do We Have Left?</a:t>
            </a:r>
            <a:endParaRPr b="0" lang="en-GB" sz="2400" spc="-1" strike="noStrike">
              <a:solidFill>
                <a:srgbClr val="000000"/>
              </a:solidFill>
              <a:latin typeface="Arial"/>
            </a:endParaRPr>
          </a:p>
        </p:txBody>
      </p:sp>
      <p:sp>
        <p:nvSpPr>
          <p:cNvPr id="536" name="CustomShape 2"/>
          <p:cNvSpPr/>
          <p:nvPr/>
        </p:nvSpPr>
        <p:spPr>
          <a:xfrm>
            <a:off x="335520" y="1268280"/>
            <a:ext cx="10627920" cy="5024880"/>
          </a:xfrm>
          <a:prstGeom prst="rect">
            <a:avLst/>
          </a:prstGeom>
          <a:noFill/>
          <a:ln w="0">
            <a:noFill/>
          </a:ln>
        </p:spPr>
        <p:style>
          <a:lnRef idx="0"/>
          <a:fillRef idx="0"/>
          <a:effectRef idx="0"/>
          <a:fontRef idx="minor"/>
        </p:style>
        <p:txBody>
          <a:bodyPr lIns="90000" rIns="90000" tIns="45000" bIns="45000" anchor="ctr">
            <a:noAutofit/>
          </a:bodyPr>
          <a:p>
            <a:pPr defTabSz="914400">
              <a:lnSpc>
                <a:spcPct val="100000"/>
              </a:lnSpc>
            </a:pPr>
            <a:endParaRPr b="0" lang="en-GB" sz="1800" spc="-1" strike="noStrike">
              <a:solidFill>
                <a:srgbClr val="000000"/>
              </a:solidFill>
              <a:latin typeface="Arial"/>
            </a:endParaRPr>
          </a:p>
          <a:p>
            <a:pPr marL="195120" indent="-18216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1-in-50 year extreme heat waves</a:t>
            </a:r>
            <a:endParaRPr b="0" lang="en-GB" sz="1800" spc="-1" strike="noStrike">
              <a:solidFill>
                <a:srgbClr val="000000"/>
              </a:solidFill>
              <a:latin typeface="Arial"/>
            </a:endParaRPr>
          </a:p>
          <a:p>
            <a:pPr lvl="1" marL="432000" indent="-210960" defTabSz="9144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0°C → once every 50 years</a:t>
            </a:r>
            <a:endParaRPr b="0" lang="en-GB" sz="1800" spc="-1" strike="noStrike">
              <a:solidFill>
                <a:srgbClr val="000000"/>
              </a:solidFill>
              <a:latin typeface="Arial"/>
            </a:endParaRPr>
          </a:p>
          <a:p>
            <a:pPr lvl="1" marL="432000" indent="-210960" defTabSz="9144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1°C (current) → 4.8 times every 50 years</a:t>
            </a:r>
            <a:endParaRPr b="0" lang="en-GB" sz="1800" spc="-1" strike="noStrike">
              <a:solidFill>
                <a:srgbClr val="000000"/>
              </a:solidFill>
              <a:latin typeface="Arial"/>
            </a:endParaRPr>
          </a:p>
          <a:p>
            <a:pPr defTabSz="914400">
              <a:lnSpc>
                <a:spcPct val="100000"/>
              </a:lnSpc>
              <a:spcBef>
                <a:spcPts val="360"/>
              </a:spcBef>
            </a:pPr>
            <a:r>
              <a:rPr b="0" lang="en-US" sz="1800" spc="-1" strike="noStrike">
                <a:solidFill>
                  <a:srgbClr val="ffffff"/>
                </a:solidFill>
                <a:latin typeface="DejaVu Sans"/>
                <a:ea typeface="DejaVu Sans"/>
              </a:rPr>
              <a:t>2°C → 13.9 times every 50 years</a:t>
            </a:r>
            <a:endParaRPr b="0" lang="en-GB" sz="1800" spc="-1" strike="noStrike">
              <a:solidFill>
                <a:srgbClr val="000000"/>
              </a:solidFill>
              <a:latin typeface="Arial"/>
            </a:endParaRPr>
          </a:p>
          <a:p>
            <a:pPr defTabSz="914400">
              <a:lnSpc>
                <a:spcPct val="100000"/>
              </a:lnSpc>
              <a:spcBef>
                <a:spcPts val="360"/>
              </a:spcBef>
            </a:pPr>
            <a:r>
              <a:rPr b="0" lang="en-US" sz="1800" spc="-1" strike="noStrike">
                <a:solidFill>
                  <a:srgbClr val="ffffff"/>
                </a:solidFill>
                <a:latin typeface="DejaVu Sans"/>
                <a:ea typeface="DejaVu Sans"/>
              </a:rPr>
              <a:t>3°C → 27.4 times every 50 years</a:t>
            </a:r>
            <a:endParaRPr b="0" lang="en-GB" sz="1800" spc="-1" strike="noStrike">
              <a:solidFill>
                <a:srgbClr val="000000"/>
              </a:solidFill>
              <a:latin typeface="Arial"/>
            </a:endParaRPr>
          </a:p>
          <a:p>
            <a:pPr defTabSz="914400">
              <a:lnSpc>
                <a:spcPct val="100000"/>
              </a:lnSpc>
              <a:spcBef>
                <a:spcPts val="360"/>
              </a:spcBef>
            </a:pPr>
            <a:r>
              <a:rPr b="0" lang="en-US" sz="1800" spc="-1" strike="noStrike">
                <a:solidFill>
                  <a:srgbClr val="ffffff"/>
                </a:solidFill>
                <a:latin typeface="DejaVu Sans"/>
                <a:ea typeface="DejaVu Sans"/>
              </a:rPr>
              <a:t>4°C → 39.2 times every 50 years</a:t>
            </a:r>
            <a:endParaRPr b="0" lang="en-GB" sz="1800" spc="-1" strike="noStrike">
              <a:solidFill>
                <a:srgbClr val="000000"/>
              </a:solidFill>
              <a:latin typeface="Arial"/>
            </a:endParaRPr>
          </a:p>
        </p:txBody>
      </p:sp>
      <p:sp>
        <p:nvSpPr>
          <p:cNvPr id="537" name="CustomShape 3"/>
          <p:cNvSpPr/>
          <p:nvPr/>
        </p:nvSpPr>
        <p:spPr>
          <a:xfrm>
            <a:off x="432720" y="1148040"/>
            <a:ext cx="10346400" cy="4870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538" name="CustomShape 4"/>
          <p:cNvSpPr/>
          <p:nvPr/>
        </p:nvSpPr>
        <p:spPr>
          <a:xfrm>
            <a:off x="432720" y="1148040"/>
            <a:ext cx="10346400" cy="48708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1.5°C vs. 2/3/4°C – Heat Waves</a:t>
            </a:r>
            <a:endParaRPr b="0" lang="en-GB" sz="2200" spc="-1" strike="noStrike">
              <a:solidFill>
                <a:srgbClr val="000000"/>
              </a:solidFill>
              <a:latin typeface="Arial"/>
            </a:endParaRPr>
          </a:p>
        </p:txBody>
      </p:sp>
      <p:sp>
        <p:nvSpPr>
          <p:cNvPr id="539" name="CustomShape 5"/>
          <p:cNvSpPr/>
          <p:nvPr/>
        </p:nvSpPr>
        <p:spPr>
          <a:xfrm>
            <a:off x="263520" y="6311160"/>
            <a:ext cx="10609560" cy="36468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NPR (2021) – https://www.npr.org/2021/11/08/1052198840/1-5-degrees-warming-climate-change based on “IPCC Summary for Policymakers from Climate Change 2021: The Physical Science Basis. Contribution of Working Group I to the Sixth Assessment Report of the Intergovernmental Panel on Climate Change.”</a:t>
            </a:r>
            <a:endParaRPr b="0" lang="en-GB"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0" name="CustomShape 1"/>
          <p:cNvSpPr/>
          <p:nvPr/>
        </p:nvSpPr>
        <p:spPr>
          <a:xfrm>
            <a:off x="335520" y="764640"/>
            <a:ext cx="10737360" cy="4881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How Much Time Do We Have Left?</a:t>
            </a:r>
            <a:endParaRPr b="0" lang="en-GB" sz="2400" spc="-1" strike="noStrike">
              <a:solidFill>
                <a:srgbClr val="000000"/>
              </a:solidFill>
              <a:latin typeface="Arial"/>
            </a:endParaRPr>
          </a:p>
        </p:txBody>
      </p:sp>
      <p:sp>
        <p:nvSpPr>
          <p:cNvPr id="541" name="CustomShape 2"/>
          <p:cNvSpPr/>
          <p:nvPr/>
        </p:nvSpPr>
        <p:spPr>
          <a:xfrm>
            <a:off x="335520" y="1268280"/>
            <a:ext cx="10627920" cy="5024880"/>
          </a:xfrm>
          <a:prstGeom prst="rect">
            <a:avLst/>
          </a:prstGeom>
          <a:noFill/>
          <a:ln w="0">
            <a:noFill/>
          </a:ln>
        </p:spPr>
        <p:style>
          <a:lnRef idx="0"/>
          <a:fillRef idx="0"/>
          <a:effectRef idx="0"/>
          <a:fontRef idx="minor"/>
        </p:style>
        <p:txBody>
          <a:bodyPr lIns="90000" rIns="90000" tIns="45000" bIns="45000" anchor="ctr">
            <a:noAutofit/>
          </a:bodyPr>
          <a:p>
            <a:pPr defTabSz="914400">
              <a:lnSpc>
                <a:spcPct val="100000"/>
              </a:lnSpc>
            </a:pPr>
            <a:endParaRPr b="0" lang="en-GB" sz="1800" spc="-1" strike="noStrike">
              <a:solidFill>
                <a:srgbClr val="000000"/>
              </a:solidFill>
              <a:latin typeface="Arial"/>
            </a:endParaRPr>
          </a:p>
          <a:p>
            <a:pPr marL="195120" indent="-18216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1-in-50 year extreme heat waves</a:t>
            </a:r>
            <a:endParaRPr b="0" lang="en-GB" sz="1800" spc="-1" strike="noStrike">
              <a:solidFill>
                <a:srgbClr val="000000"/>
              </a:solidFill>
              <a:latin typeface="Arial"/>
            </a:endParaRPr>
          </a:p>
          <a:p>
            <a:pPr lvl="1" marL="432000" indent="-210960" defTabSz="9144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0°C → once every 50 years</a:t>
            </a:r>
            <a:endParaRPr b="0" lang="en-GB" sz="1800" spc="-1" strike="noStrike">
              <a:solidFill>
                <a:srgbClr val="000000"/>
              </a:solidFill>
              <a:latin typeface="Arial"/>
            </a:endParaRPr>
          </a:p>
          <a:p>
            <a:pPr lvl="1" marL="432000" indent="-210960" defTabSz="9144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1°C (current) → 4.8 times every 50 years</a:t>
            </a:r>
            <a:endParaRPr b="0" lang="en-GB" sz="1800" spc="-1" strike="noStrike">
              <a:solidFill>
                <a:srgbClr val="000000"/>
              </a:solidFill>
              <a:latin typeface="Arial"/>
            </a:endParaRPr>
          </a:p>
          <a:p>
            <a:pPr lvl="1" marL="432000" indent="-210960" defTabSz="9144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2°C → 13.9 times every 50 years</a:t>
            </a:r>
            <a:endParaRPr b="0" lang="en-GB" sz="1800" spc="-1" strike="noStrike">
              <a:solidFill>
                <a:srgbClr val="000000"/>
              </a:solidFill>
              <a:latin typeface="Arial"/>
            </a:endParaRPr>
          </a:p>
          <a:p>
            <a:pPr defTabSz="914400">
              <a:lnSpc>
                <a:spcPct val="100000"/>
              </a:lnSpc>
              <a:spcBef>
                <a:spcPts val="360"/>
              </a:spcBef>
            </a:pPr>
            <a:r>
              <a:rPr b="0" lang="en-US" sz="1800" spc="-1" strike="noStrike">
                <a:solidFill>
                  <a:srgbClr val="ffffff"/>
                </a:solidFill>
                <a:latin typeface="DejaVu Sans"/>
                <a:ea typeface="DejaVu Sans"/>
              </a:rPr>
              <a:t>3°C → 27.4 times every 50 years</a:t>
            </a:r>
            <a:endParaRPr b="0" lang="en-GB" sz="1800" spc="-1" strike="noStrike">
              <a:solidFill>
                <a:srgbClr val="000000"/>
              </a:solidFill>
              <a:latin typeface="Arial"/>
            </a:endParaRPr>
          </a:p>
          <a:p>
            <a:pPr defTabSz="914400">
              <a:lnSpc>
                <a:spcPct val="100000"/>
              </a:lnSpc>
              <a:spcBef>
                <a:spcPts val="360"/>
              </a:spcBef>
            </a:pPr>
            <a:r>
              <a:rPr b="0" lang="en-US" sz="1800" spc="-1" strike="noStrike">
                <a:solidFill>
                  <a:srgbClr val="ffffff"/>
                </a:solidFill>
                <a:latin typeface="DejaVu Sans"/>
                <a:ea typeface="DejaVu Sans"/>
              </a:rPr>
              <a:t>4°C → 39.2 times every 50 years</a:t>
            </a:r>
            <a:endParaRPr b="0" lang="en-GB" sz="1800" spc="-1" strike="noStrike">
              <a:solidFill>
                <a:srgbClr val="000000"/>
              </a:solidFill>
              <a:latin typeface="Arial"/>
            </a:endParaRPr>
          </a:p>
        </p:txBody>
      </p:sp>
      <p:sp>
        <p:nvSpPr>
          <p:cNvPr id="542" name="CustomShape 3"/>
          <p:cNvSpPr/>
          <p:nvPr/>
        </p:nvSpPr>
        <p:spPr>
          <a:xfrm>
            <a:off x="432720" y="1148040"/>
            <a:ext cx="10346400" cy="4870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543" name="CustomShape 4"/>
          <p:cNvSpPr/>
          <p:nvPr/>
        </p:nvSpPr>
        <p:spPr>
          <a:xfrm>
            <a:off x="432720" y="1148040"/>
            <a:ext cx="10346400" cy="48708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1.5°C vs. 2/3/4°C – Heat Waves</a:t>
            </a:r>
            <a:endParaRPr b="0" lang="en-GB" sz="2200" spc="-1" strike="noStrike">
              <a:solidFill>
                <a:srgbClr val="000000"/>
              </a:solidFill>
              <a:latin typeface="Arial"/>
            </a:endParaRPr>
          </a:p>
        </p:txBody>
      </p:sp>
      <p:sp>
        <p:nvSpPr>
          <p:cNvPr id="544" name="CustomShape 5"/>
          <p:cNvSpPr/>
          <p:nvPr/>
        </p:nvSpPr>
        <p:spPr>
          <a:xfrm>
            <a:off x="263520" y="6311160"/>
            <a:ext cx="10609560" cy="36468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NPR (2021) – https://www.npr.org/2021/11/08/1052198840/1-5-degrees-warming-climate-change based on “IPCC Summary for Policymakers from Climate Change 2021: The Physical Science Basis. Contribution of Working Group I to the Sixth Assessment Report of the Intergovernmental Panel on Climate Change.”</a:t>
            </a:r>
            <a:endParaRPr b="0" lang="en-GB"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5" name="CustomShape 1"/>
          <p:cNvSpPr/>
          <p:nvPr/>
        </p:nvSpPr>
        <p:spPr>
          <a:xfrm>
            <a:off x="335520" y="764640"/>
            <a:ext cx="10737360" cy="4881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How Much Time Do We Have Left?</a:t>
            </a:r>
            <a:endParaRPr b="0" lang="en-GB" sz="2400" spc="-1" strike="noStrike">
              <a:solidFill>
                <a:srgbClr val="000000"/>
              </a:solidFill>
              <a:latin typeface="Arial"/>
            </a:endParaRPr>
          </a:p>
        </p:txBody>
      </p:sp>
      <p:sp>
        <p:nvSpPr>
          <p:cNvPr id="546" name="CustomShape 2"/>
          <p:cNvSpPr/>
          <p:nvPr/>
        </p:nvSpPr>
        <p:spPr>
          <a:xfrm>
            <a:off x="335520" y="1268280"/>
            <a:ext cx="10627920" cy="5024880"/>
          </a:xfrm>
          <a:prstGeom prst="rect">
            <a:avLst/>
          </a:prstGeom>
          <a:noFill/>
          <a:ln w="0">
            <a:noFill/>
          </a:ln>
        </p:spPr>
        <p:style>
          <a:lnRef idx="0"/>
          <a:fillRef idx="0"/>
          <a:effectRef idx="0"/>
          <a:fontRef idx="minor"/>
        </p:style>
        <p:txBody>
          <a:bodyPr lIns="90000" rIns="90000" tIns="45000" bIns="45000" anchor="ctr">
            <a:noAutofit/>
          </a:bodyPr>
          <a:p>
            <a:pPr defTabSz="914400">
              <a:lnSpc>
                <a:spcPct val="100000"/>
              </a:lnSpc>
            </a:pPr>
            <a:endParaRPr b="0" lang="en-GB" sz="1800" spc="-1" strike="noStrike">
              <a:solidFill>
                <a:srgbClr val="000000"/>
              </a:solidFill>
              <a:latin typeface="Arial"/>
            </a:endParaRPr>
          </a:p>
          <a:p>
            <a:pPr marL="195120" indent="-18216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1-in-50 year extreme heat waves</a:t>
            </a:r>
            <a:endParaRPr b="0" lang="en-GB" sz="1800" spc="-1" strike="noStrike">
              <a:solidFill>
                <a:srgbClr val="000000"/>
              </a:solidFill>
              <a:latin typeface="Arial"/>
            </a:endParaRPr>
          </a:p>
          <a:p>
            <a:pPr lvl="1" marL="432000" indent="-210960" defTabSz="9144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0°C → once every 50 years</a:t>
            </a:r>
            <a:endParaRPr b="0" lang="en-GB" sz="1800" spc="-1" strike="noStrike">
              <a:solidFill>
                <a:srgbClr val="000000"/>
              </a:solidFill>
              <a:latin typeface="Arial"/>
            </a:endParaRPr>
          </a:p>
          <a:p>
            <a:pPr lvl="1" marL="432000" indent="-210960" defTabSz="9144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1°C (current) → 4.8 times every 50 years</a:t>
            </a:r>
            <a:endParaRPr b="0" lang="en-GB" sz="1800" spc="-1" strike="noStrike">
              <a:solidFill>
                <a:srgbClr val="000000"/>
              </a:solidFill>
              <a:latin typeface="Arial"/>
            </a:endParaRPr>
          </a:p>
          <a:p>
            <a:pPr lvl="1" marL="432000" indent="-210960" defTabSz="9144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2°C → 13.9 times every 50 years</a:t>
            </a:r>
            <a:endParaRPr b="0" lang="en-GB" sz="1800" spc="-1" strike="noStrike">
              <a:solidFill>
                <a:srgbClr val="000000"/>
              </a:solidFill>
              <a:latin typeface="Arial"/>
            </a:endParaRPr>
          </a:p>
          <a:p>
            <a:pPr lvl="1" marL="432000" indent="-210960" defTabSz="9144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3°C → 27.4 times every 50 years</a:t>
            </a:r>
            <a:endParaRPr b="0" lang="en-GB" sz="1800" spc="-1" strike="noStrike">
              <a:solidFill>
                <a:srgbClr val="000000"/>
              </a:solidFill>
              <a:latin typeface="Arial"/>
            </a:endParaRPr>
          </a:p>
          <a:p>
            <a:pPr lvl="1" marL="432000" indent="-210960" defTabSz="9144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4°C → 39.2 times every 50 years</a:t>
            </a:r>
            <a:endParaRPr b="0" lang="en-GB" sz="1800" spc="-1" strike="noStrike">
              <a:solidFill>
                <a:srgbClr val="000000"/>
              </a:solidFill>
              <a:latin typeface="Arial"/>
            </a:endParaRPr>
          </a:p>
        </p:txBody>
      </p:sp>
      <p:sp>
        <p:nvSpPr>
          <p:cNvPr id="547" name="CustomShape 3"/>
          <p:cNvSpPr/>
          <p:nvPr/>
        </p:nvSpPr>
        <p:spPr>
          <a:xfrm>
            <a:off x="432720" y="1148040"/>
            <a:ext cx="10346400" cy="4870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548" name="CustomShape 4"/>
          <p:cNvSpPr/>
          <p:nvPr/>
        </p:nvSpPr>
        <p:spPr>
          <a:xfrm>
            <a:off x="432720" y="1148040"/>
            <a:ext cx="10346400" cy="48708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1.5°C vs. 2/3/4°C – Heat Waves</a:t>
            </a:r>
            <a:endParaRPr b="0" lang="en-GB" sz="2200" spc="-1" strike="noStrike">
              <a:solidFill>
                <a:srgbClr val="000000"/>
              </a:solidFill>
              <a:latin typeface="Arial"/>
            </a:endParaRPr>
          </a:p>
        </p:txBody>
      </p:sp>
      <p:sp>
        <p:nvSpPr>
          <p:cNvPr id="549" name="CustomShape 5"/>
          <p:cNvSpPr/>
          <p:nvPr/>
        </p:nvSpPr>
        <p:spPr>
          <a:xfrm>
            <a:off x="263520" y="6311160"/>
            <a:ext cx="10609560" cy="36468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NPR (2021) – https://www.npr.org/2021/11/08/1052198840/1-5-degrees-warming-climate-change based on “IPCC Summary for Policymakers from Climate Change 2021: The Physical Science Basis. Contribution of Working Group I to the Sixth Assessment Report of the Intergovernmental Panel on Climate Change.”</a:t>
            </a:r>
            <a:endParaRPr b="0" lang="en-GB"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0" name="CustomShape 1"/>
          <p:cNvSpPr/>
          <p:nvPr/>
        </p:nvSpPr>
        <p:spPr>
          <a:xfrm>
            <a:off x="335520" y="764640"/>
            <a:ext cx="10737360" cy="4881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How Much Time Do We Have Left?</a:t>
            </a:r>
            <a:endParaRPr b="0" lang="en-GB" sz="2400" spc="-1" strike="noStrike">
              <a:solidFill>
                <a:srgbClr val="000000"/>
              </a:solidFill>
              <a:latin typeface="Arial"/>
            </a:endParaRPr>
          </a:p>
        </p:txBody>
      </p:sp>
      <p:sp>
        <p:nvSpPr>
          <p:cNvPr id="551" name="CustomShape 2"/>
          <p:cNvSpPr/>
          <p:nvPr/>
        </p:nvSpPr>
        <p:spPr>
          <a:xfrm>
            <a:off x="335520" y="1268280"/>
            <a:ext cx="10627920" cy="5024880"/>
          </a:xfrm>
          <a:prstGeom prst="rect">
            <a:avLst/>
          </a:prstGeom>
          <a:noFill/>
          <a:ln w="0">
            <a:noFill/>
          </a:ln>
        </p:spPr>
        <p:style>
          <a:lnRef idx="0"/>
          <a:fillRef idx="0"/>
          <a:effectRef idx="0"/>
          <a:fontRef idx="minor"/>
        </p:style>
        <p:txBody>
          <a:bodyPr lIns="90000" rIns="90000" tIns="45000" bIns="45000" anchor="ctr">
            <a:noAutofit/>
          </a:bodyPr>
          <a:p>
            <a:pPr defTabSz="914400">
              <a:lnSpc>
                <a:spcPct val="100000"/>
              </a:lnSpc>
            </a:pPr>
            <a:endParaRPr b="0" lang="en-GB" sz="1800" spc="-1" strike="noStrike">
              <a:solidFill>
                <a:srgbClr val="000000"/>
              </a:solidFill>
              <a:latin typeface="Arial"/>
            </a:endParaRPr>
          </a:p>
          <a:p>
            <a:pPr defTabSz="914400">
              <a:lnSpc>
                <a:spcPct val="100000"/>
              </a:lnSpc>
              <a:spcBef>
                <a:spcPts val="360"/>
              </a:spcBef>
            </a:pPr>
            <a:endParaRPr b="0" lang="en-GB" sz="1800" spc="-1" strike="noStrike">
              <a:solidFill>
                <a:srgbClr val="000000"/>
              </a:solidFill>
              <a:latin typeface="Arial"/>
            </a:endParaRPr>
          </a:p>
          <a:p>
            <a:pPr marL="195120" indent="-18216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January 2020 was Sydney’s hottest January on record → 04.01.2020 - 50°C</a:t>
            </a:r>
            <a:endParaRPr b="0" lang="en-GB" sz="1800" spc="-1" strike="noStrike">
              <a:solidFill>
                <a:srgbClr val="000000"/>
              </a:solidFill>
              <a:latin typeface="Arial"/>
            </a:endParaRPr>
          </a:p>
          <a:p>
            <a:pPr marL="195120" indent="-18216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Number of days hotter than 35°C based on 3°C global warming (compared to now):</a:t>
            </a:r>
            <a:endParaRPr b="0" lang="en-GB" sz="1800" spc="-1" strike="noStrike">
              <a:solidFill>
                <a:srgbClr val="000000"/>
              </a:solidFill>
              <a:latin typeface="Arial"/>
            </a:endParaRPr>
          </a:p>
          <a:p>
            <a:pPr defTabSz="914400">
              <a:lnSpc>
                <a:spcPct val="100000"/>
              </a:lnSpc>
              <a:spcBef>
                <a:spcPts val="360"/>
              </a:spcBef>
            </a:pPr>
            <a:r>
              <a:rPr b="0" lang="en-US" sz="1800" spc="-1" strike="noStrike">
                <a:solidFill>
                  <a:srgbClr val="ffffff"/>
                </a:solidFill>
                <a:latin typeface="DejaVu Sans"/>
                <a:ea typeface="DejaVu Sans"/>
              </a:rPr>
              <a:t>Sydney → 11 days/year instead of 3.1 days/year</a:t>
            </a:r>
            <a:endParaRPr b="0" lang="en-GB" sz="1800" spc="-1" strike="noStrike">
              <a:solidFill>
                <a:srgbClr val="000000"/>
              </a:solidFill>
              <a:latin typeface="Arial"/>
            </a:endParaRPr>
          </a:p>
          <a:p>
            <a:pPr defTabSz="914400">
              <a:lnSpc>
                <a:spcPct val="100000"/>
              </a:lnSpc>
              <a:spcBef>
                <a:spcPts val="360"/>
              </a:spcBef>
            </a:pPr>
            <a:r>
              <a:rPr b="0" lang="en-US" sz="1800" spc="-1" strike="noStrike">
                <a:solidFill>
                  <a:srgbClr val="ffffff"/>
                </a:solidFill>
                <a:latin typeface="DejaVu Sans"/>
                <a:ea typeface="DejaVu Sans"/>
              </a:rPr>
              <a:t>Melbourne → 24 days/year instead of 11 days/year</a:t>
            </a:r>
            <a:endParaRPr b="0" lang="en-GB" sz="1800" spc="-1" strike="noStrike">
              <a:solidFill>
                <a:srgbClr val="000000"/>
              </a:solidFill>
              <a:latin typeface="Arial"/>
            </a:endParaRPr>
          </a:p>
          <a:p>
            <a:pPr defTabSz="914400">
              <a:lnSpc>
                <a:spcPct val="100000"/>
              </a:lnSpc>
              <a:spcBef>
                <a:spcPts val="360"/>
              </a:spcBef>
            </a:pPr>
            <a:r>
              <a:rPr b="0" lang="en-US" sz="1800" spc="-1" strike="noStrike">
                <a:solidFill>
                  <a:srgbClr val="ffffff"/>
                </a:solidFill>
                <a:latin typeface="DejaVu Sans"/>
                <a:ea typeface="DejaVu Sans"/>
              </a:rPr>
              <a:t>Darwin → </a:t>
            </a:r>
            <a:r>
              <a:rPr b="1" lang="en-US" sz="1800" spc="-1" strike="noStrike" u="sng">
                <a:solidFill>
                  <a:srgbClr val="ffffff"/>
                </a:solidFill>
                <a:uFillTx/>
                <a:latin typeface="DejaVu Sans"/>
                <a:ea typeface="DejaVu Sans"/>
              </a:rPr>
              <a:t>265</a:t>
            </a:r>
            <a:r>
              <a:rPr b="0" lang="en-US" sz="1800" spc="-1" strike="noStrike">
                <a:solidFill>
                  <a:srgbClr val="ffffff"/>
                </a:solidFill>
                <a:latin typeface="DejaVu Sans"/>
                <a:ea typeface="DejaVu Sans"/>
              </a:rPr>
              <a:t> days/year instead of 11 days/year</a:t>
            </a:r>
            <a:endParaRPr b="0" lang="en-GB" sz="1800" spc="-1" strike="noStrike">
              <a:solidFill>
                <a:srgbClr val="000000"/>
              </a:solidFill>
              <a:latin typeface="Arial"/>
            </a:endParaRPr>
          </a:p>
        </p:txBody>
      </p:sp>
      <p:sp>
        <p:nvSpPr>
          <p:cNvPr id="552" name="CustomShape 3"/>
          <p:cNvSpPr/>
          <p:nvPr/>
        </p:nvSpPr>
        <p:spPr>
          <a:xfrm>
            <a:off x="432720" y="1148040"/>
            <a:ext cx="10346400" cy="4870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553" name="CustomShape 4"/>
          <p:cNvSpPr/>
          <p:nvPr/>
        </p:nvSpPr>
        <p:spPr>
          <a:xfrm>
            <a:off x="432720" y="1148040"/>
            <a:ext cx="10346400" cy="48708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1.5°C vs. 2/3/4°C – Heat Waves (Australia)</a:t>
            </a:r>
            <a:endParaRPr b="0" lang="en-GB" sz="2200" spc="-1" strike="noStrike">
              <a:solidFill>
                <a:srgbClr val="000000"/>
              </a:solidFill>
              <a:latin typeface="Arial"/>
            </a:endParaRPr>
          </a:p>
        </p:txBody>
      </p:sp>
      <p:sp>
        <p:nvSpPr>
          <p:cNvPr id="554" name="CustomShape 5"/>
          <p:cNvSpPr/>
          <p:nvPr/>
        </p:nvSpPr>
        <p:spPr>
          <a:xfrm>
            <a:off x="263520" y="6311160"/>
            <a:ext cx="10609560" cy="227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https://www.smh.com.au/national/what-will-happen-to-our-cities-and-beaches-at-3-degrees-of-warming-20210331-p57fhj.html</a:t>
            </a:r>
            <a:endParaRPr b="0" lang="en-GB"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5" name="CustomShape 1"/>
          <p:cNvSpPr/>
          <p:nvPr/>
        </p:nvSpPr>
        <p:spPr>
          <a:xfrm>
            <a:off x="335520" y="764640"/>
            <a:ext cx="10737360" cy="4881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How Much Time Do We Have Left?</a:t>
            </a:r>
            <a:endParaRPr b="0" lang="en-GB" sz="2400" spc="-1" strike="noStrike">
              <a:solidFill>
                <a:srgbClr val="000000"/>
              </a:solidFill>
              <a:latin typeface="Arial"/>
            </a:endParaRPr>
          </a:p>
        </p:txBody>
      </p:sp>
      <p:sp>
        <p:nvSpPr>
          <p:cNvPr id="556" name="CustomShape 2"/>
          <p:cNvSpPr/>
          <p:nvPr/>
        </p:nvSpPr>
        <p:spPr>
          <a:xfrm>
            <a:off x="335520" y="1268280"/>
            <a:ext cx="10627920" cy="5024880"/>
          </a:xfrm>
          <a:prstGeom prst="rect">
            <a:avLst/>
          </a:prstGeom>
          <a:noFill/>
          <a:ln w="0">
            <a:noFill/>
          </a:ln>
        </p:spPr>
        <p:style>
          <a:lnRef idx="0"/>
          <a:fillRef idx="0"/>
          <a:effectRef idx="0"/>
          <a:fontRef idx="minor"/>
        </p:style>
        <p:txBody>
          <a:bodyPr lIns="90000" rIns="90000" tIns="45000" bIns="45000" anchor="ctr">
            <a:noAutofit/>
          </a:bodyPr>
          <a:p>
            <a:pPr defTabSz="914400">
              <a:lnSpc>
                <a:spcPct val="100000"/>
              </a:lnSpc>
            </a:pPr>
            <a:endParaRPr b="0" lang="en-GB" sz="1800" spc="-1" strike="noStrike">
              <a:solidFill>
                <a:srgbClr val="000000"/>
              </a:solidFill>
              <a:latin typeface="Arial"/>
            </a:endParaRPr>
          </a:p>
          <a:p>
            <a:pPr defTabSz="914400">
              <a:lnSpc>
                <a:spcPct val="100000"/>
              </a:lnSpc>
              <a:spcBef>
                <a:spcPts val="360"/>
              </a:spcBef>
            </a:pPr>
            <a:endParaRPr b="0" lang="en-GB" sz="1800" spc="-1" strike="noStrike">
              <a:solidFill>
                <a:srgbClr val="000000"/>
              </a:solidFill>
              <a:latin typeface="Arial"/>
            </a:endParaRPr>
          </a:p>
          <a:p>
            <a:pPr marL="195120" indent="-18216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January 2020 was Sydney’s hottest January on record → 04.01.2020 - 50°C</a:t>
            </a:r>
            <a:endParaRPr b="0" lang="en-GB" sz="1800" spc="-1" strike="noStrike">
              <a:solidFill>
                <a:srgbClr val="000000"/>
              </a:solidFill>
              <a:latin typeface="Arial"/>
            </a:endParaRPr>
          </a:p>
          <a:p>
            <a:pPr marL="195120" indent="-18216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Number of days hotter than 35°C based on 3°C global warming (compared to now):</a:t>
            </a:r>
            <a:endParaRPr b="0" lang="en-GB" sz="1800" spc="-1" strike="noStrike">
              <a:solidFill>
                <a:srgbClr val="000000"/>
              </a:solidFill>
              <a:latin typeface="Arial"/>
            </a:endParaRPr>
          </a:p>
          <a:p>
            <a:pPr lvl="1" marL="432000" indent="-210960" defTabSz="9144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Sydney → 11 days/year instead of 3.1 days/year</a:t>
            </a:r>
            <a:endParaRPr b="0" lang="en-GB" sz="1800" spc="-1" strike="noStrike">
              <a:solidFill>
                <a:srgbClr val="000000"/>
              </a:solidFill>
              <a:latin typeface="Arial"/>
            </a:endParaRPr>
          </a:p>
          <a:p>
            <a:pPr defTabSz="914400">
              <a:lnSpc>
                <a:spcPct val="100000"/>
              </a:lnSpc>
              <a:spcBef>
                <a:spcPts val="360"/>
              </a:spcBef>
            </a:pPr>
            <a:r>
              <a:rPr b="0" lang="en-US" sz="1800" spc="-1" strike="noStrike">
                <a:solidFill>
                  <a:srgbClr val="ffffff"/>
                </a:solidFill>
                <a:latin typeface="DejaVu Sans"/>
                <a:ea typeface="DejaVu Sans"/>
              </a:rPr>
              <a:t>Melbourne → 24 days/year instead of 11 days/year</a:t>
            </a:r>
            <a:endParaRPr b="0" lang="en-GB" sz="1800" spc="-1" strike="noStrike">
              <a:solidFill>
                <a:srgbClr val="000000"/>
              </a:solidFill>
              <a:latin typeface="Arial"/>
            </a:endParaRPr>
          </a:p>
          <a:p>
            <a:pPr defTabSz="914400">
              <a:lnSpc>
                <a:spcPct val="100000"/>
              </a:lnSpc>
              <a:spcBef>
                <a:spcPts val="360"/>
              </a:spcBef>
            </a:pPr>
            <a:r>
              <a:rPr b="0" lang="en-US" sz="1800" spc="-1" strike="noStrike">
                <a:solidFill>
                  <a:srgbClr val="ffffff"/>
                </a:solidFill>
                <a:latin typeface="DejaVu Sans"/>
                <a:ea typeface="DejaVu Sans"/>
              </a:rPr>
              <a:t>Darwin → </a:t>
            </a:r>
            <a:r>
              <a:rPr b="1" lang="en-US" sz="1800" spc="-1" strike="noStrike" u="sng">
                <a:solidFill>
                  <a:srgbClr val="ffffff"/>
                </a:solidFill>
                <a:uFillTx/>
                <a:latin typeface="DejaVu Sans"/>
                <a:ea typeface="DejaVu Sans"/>
              </a:rPr>
              <a:t>265</a:t>
            </a:r>
            <a:r>
              <a:rPr b="0" lang="en-US" sz="1800" spc="-1" strike="noStrike">
                <a:solidFill>
                  <a:srgbClr val="ffffff"/>
                </a:solidFill>
                <a:latin typeface="DejaVu Sans"/>
                <a:ea typeface="DejaVu Sans"/>
              </a:rPr>
              <a:t> days/year instead of 11 days/year</a:t>
            </a:r>
            <a:endParaRPr b="0" lang="en-GB" sz="1800" spc="-1" strike="noStrike">
              <a:solidFill>
                <a:srgbClr val="000000"/>
              </a:solidFill>
              <a:latin typeface="Arial"/>
            </a:endParaRPr>
          </a:p>
        </p:txBody>
      </p:sp>
      <p:sp>
        <p:nvSpPr>
          <p:cNvPr id="557" name="CustomShape 3"/>
          <p:cNvSpPr/>
          <p:nvPr/>
        </p:nvSpPr>
        <p:spPr>
          <a:xfrm>
            <a:off x="432720" y="1148040"/>
            <a:ext cx="10346400" cy="4870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558" name="CustomShape 4"/>
          <p:cNvSpPr/>
          <p:nvPr/>
        </p:nvSpPr>
        <p:spPr>
          <a:xfrm>
            <a:off x="432720" y="1148040"/>
            <a:ext cx="10346400" cy="48708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1.5°C vs. 2/3/4°C – Heat Waves (Australia)</a:t>
            </a:r>
            <a:endParaRPr b="0" lang="en-GB" sz="2200" spc="-1" strike="noStrike">
              <a:solidFill>
                <a:srgbClr val="000000"/>
              </a:solidFill>
              <a:latin typeface="Arial"/>
            </a:endParaRPr>
          </a:p>
        </p:txBody>
      </p:sp>
      <p:sp>
        <p:nvSpPr>
          <p:cNvPr id="559" name="CustomShape 5"/>
          <p:cNvSpPr/>
          <p:nvPr/>
        </p:nvSpPr>
        <p:spPr>
          <a:xfrm>
            <a:off x="263520" y="6311160"/>
            <a:ext cx="10609560" cy="227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https://www.smh.com.au/national/what-will-happen-to-our-cities-and-beaches-at-3-degrees-of-warming-20210331-p57fhj.html</a:t>
            </a:r>
            <a:endParaRPr b="0" lang="en-GB"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0" name="CustomShape 1"/>
          <p:cNvSpPr/>
          <p:nvPr/>
        </p:nvSpPr>
        <p:spPr>
          <a:xfrm>
            <a:off x="335520" y="764640"/>
            <a:ext cx="10737360" cy="4881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How Much Time Do We Have Left?</a:t>
            </a:r>
            <a:endParaRPr b="0" lang="en-GB" sz="2400" spc="-1" strike="noStrike">
              <a:solidFill>
                <a:srgbClr val="000000"/>
              </a:solidFill>
              <a:latin typeface="Arial"/>
            </a:endParaRPr>
          </a:p>
        </p:txBody>
      </p:sp>
      <p:sp>
        <p:nvSpPr>
          <p:cNvPr id="561" name="CustomShape 2"/>
          <p:cNvSpPr/>
          <p:nvPr/>
        </p:nvSpPr>
        <p:spPr>
          <a:xfrm>
            <a:off x="335520" y="1268280"/>
            <a:ext cx="10627920" cy="5024880"/>
          </a:xfrm>
          <a:prstGeom prst="rect">
            <a:avLst/>
          </a:prstGeom>
          <a:noFill/>
          <a:ln w="0">
            <a:noFill/>
          </a:ln>
        </p:spPr>
        <p:style>
          <a:lnRef idx="0"/>
          <a:fillRef idx="0"/>
          <a:effectRef idx="0"/>
          <a:fontRef idx="minor"/>
        </p:style>
        <p:txBody>
          <a:bodyPr lIns="90000" rIns="90000" tIns="45000" bIns="45000" anchor="ctr">
            <a:noAutofit/>
          </a:bodyPr>
          <a:p>
            <a:pPr defTabSz="914400">
              <a:lnSpc>
                <a:spcPct val="100000"/>
              </a:lnSpc>
            </a:pPr>
            <a:endParaRPr b="0" lang="en-GB" sz="1800" spc="-1" strike="noStrike">
              <a:solidFill>
                <a:srgbClr val="000000"/>
              </a:solidFill>
              <a:latin typeface="Arial"/>
            </a:endParaRPr>
          </a:p>
          <a:p>
            <a:pPr defTabSz="914400">
              <a:lnSpc>
                <a:spcPct val="100000"/>
              </a:lnSpc>
              <a:spcBef>
                <a:spcPts val="360"/>
              </a:spcBef>
            </a:pPr>
            <a:endParaRPr b="0" lang="en-GB" sz="1800" spc="-1" strike="noStrike">
              <a:solidFill>
                <a:srgbClr val="000000"/>
              </a:solidFill>
              <a:latin typeface="Arial"/>
            </a:endParaRPr>
          </a:p>
          <a:p>
            <a:pPr marL="195120" indent="-18216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January 2020 was Sydney’s hottest January on record → 04.01.2020 - 50°C</a:t>
            </a:r>
            <a:endParaRPr b="0" lang="en-GB" sz="1800" spc="-1" strike="noStrike">
              <a:solidFill>
                <a:srgbClr val="000000"/>
              </a:solidFill>
              <a:latin typeface="Arial"/>
            </a:endParaRPr>
          </a:p>
          <a:p>
            <a:pPr marL="195120" indent="-18216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Number of days hotter than 35°C based on 3°C global warming (compared to now):</a:t>
            </a:r>
            <a:endParaRPr b="0" lang="en-GB" sz="1800" spc="-1" strike="noStrike">
              <a:solidFill>
                <a:srgbClr val="000000"/>
              </a:solidFill>
              <a:latin typeface="Arial"/>
            </a:endParaRPr>
          </a:p>
          <a:p>
            <a:pPr lvl="1" marL="432000" indent="-210960" defTabSz="9144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Sydney → 11 days/year instead of 3.1 days/year</a:t>
            </a:r>
            <a:endParaRPr b="0" lang="en-GB" sz="1800" spc="-1" strike="noStrike">
              <a:solidFill>
                <a:srgbClr val="000000"/>
              </a:solidFill>
              <a:latin typeface="Arial"/>
            </a:endParaRPr>
          </a:p>
          <a:p>
            <a:pPr lvl="1" marL="432000" indent="-210960" defTabSz="9144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Melbourne → 24 days/year instead of 11 days/year</a:t>
            </a:r>
            <a:endParaRPr b="0" lang="en-GB" sz="1800" spc="-1" strike="noStrike">
              <a:solidFill>
                <a:srgbClr val="000000"/>
              </a:solidFill>
              <a:latin typeface="Arial"/>
            </a:endParaRPr>
          </a:p>
          <a:p>
            <a:pPr defTabSz="914400">
              <a:lnSpc>
                <a:spcPct val="100000"/>
              </a:lnSpc>
              <a:spcBef>
                <a:spcPts val="360"/>
              </a:spcBef>
            </a:pPr>
            <a:r>
              <a:rPr b="0" lang="en-US" sz="1800" spc="-1" strike="noStrike">
                <a:solidFill>
                  <a:srgbClr val="ffffff"/>
                </a:solidFill>
                <a:latin typeface="DejaVu Sans"/>
                <a:ea typeface="DejaVu Sans"/>
              </a:rPr>
              <a:t>Darwin → </a:t>
            </a:r>
            <a:r>
              <a:rPr b="1" lang="en-US" sz="1800" spc="-1" strike="noStrike" u="sng">
                <a:solidFill>
                  <a:srgbClr val="ffffff"/>
                </a:solidFill>
                <a:uFillTx/>
                <a:latin typeface="DejaVu Sans"/>
                <a:ea typeface="DejaVu Sans"/>
              </a:rPr>
              <a:t>265</a:t>
            </a:r>
            <a:r>
              <a:rPr b="0" lang="en-US" sz="1800" spc="-1" strike="noStrike">
                <a:solidFill>
                  <a:srgbClr val="ffffff"/>
                </a:solidFill>
                <a:latin typeface="DejaVu Sans"/>
                <a:ea typeface="DejaVu Sans"/>
              </a:rPr>
              <a:t> days/year instead of 11 days/year</a:t>
            </a:r>
            <a:endParaRPr b="0" lang="en-GB" sz="1800" spc="-1" strike="noStrike">
              <a:solidFill>
                <a:srgbClr val="000000"/>
              </a:solidFill>
              <a:latin typeface="Arial"/>
            </a:endParaRPr>
          </a:p>
        </p:txBody>
      </p:sp>
      <p:sp>
        <p:nvSpPr>
          <p:cNvPr id="562" name="CustomShape 3"/>
          <p:cNvSpPr/>
          <p:nvPr/>
        </p:nvSpPr>
        <p:spPr>
          <a:xfrm>
            <a:off x="432720" y="1148040"/>
            <a:ext cx="10346400" cy="4870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563" name="CustomShape 4"/>
          <p:cNvSpPr/>
          <p:nvPr/>
        </p:nvSpPr>
        <p:spPr>
          <a:xfrm>
            <a:off x="432720" y="1148040"/>
            <a:ext cx="10346400" cy="48708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1.5°C vs. 2/3/4°C – Heat Waves (Australia)</a:t>
            </a:r>
            <a:endParaRPr b="0" lang="en-GB" sz="2200" spc="-1" strike="noStrike">
              <a:solidFill>
                <a:srgbClr val="000000"/>
              </a:solidFill>
              <a:latin typeface="Arial"/>
            </a:endParaRPr>
          </a:p>
        </p:txBody>
      </p:sp>
      <p:sp>
        <p:nvSpPr>
          <p:cNvPr id="564" name="CustomShape 5"/>
          <p:cNvSpPr/>
          <p:nvPr/>
        </p:nvSpPr>
        <p:spPr>
          <a:xfrm>
            <a:off x="263520" y="6311160"/>
            <a:ext cx="10609560" cy="227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https://www.smh.com.au/national/what-will-happen-to-our-cities-and-beaches-at-3-degrees-of-warming-20210331-p57fhj.html</a:t>
            </a:r>
            <a:endParaRPr b="0" lang="en-GB"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5" name="CustomShape 1"/>
          <p:cNvSpPr/>
          <p:nvPr/>
        </p:nvSpPr>
        <p:spPr>
          <a:xfrm>
            <a:off x="335520" y="764640"/>
            <a:ext cx="10737360" cy="4881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How Much Time Do We Have Left?</a:t>
            </a:r>
            <a:endParaRPr b="0" lang="en-GB" sz="2400" spc="-1" strike="noStrike">
              <a:solidFill>
                <a:srgbClr val="000000"/>
              </a:solidFill>
              <a:latin typeface="Arial"/>
            </a:endParaRPr>
          </a:p>
        </p:txBody>
      </p:sp>
      <p:sp>
        <p:nvSpPr>
          <p:cNvPr id="566" name="CustomShape 2"/>
          <p:cNvSpPr/>
          <p:nvPr/>
        </p:nvSpPr>
        <p:spPr>
          <a:xfrm>
            <a:off x="335520" y="1268280"/>
            <a:ext cx="10627920" cy="5024880"/>
          </a:xfrm>
          <a:prstGeom prst="rect">
            <a:avLst/>
          </a:prstGeom>
          <a:noFill/>
          <a:ln w="0">
            <a:noFill/>
          </a:ln>
        </p:spPr>
        <p:style>
          <a:lnRef idx="0"/>
          <a:fillRef idx="0"/>
          <a:effectRef idx="0"/>
          <a:fontRef idx="minor"/>
        </p:style>
        <p:txBody>
          <a:bodyPr lIns="90000" rIns="90000" tIns="45000" bIns="45000" anchor="ctr">
            <a:noAutofit/>
          </a:bodyPr>
          <a:p>
            <a:pPr defTabSz="914400">
              <a:lnSpc>
                <a:spcPct val="100000"/>
              </a:lnSpc>
            </a:pPr>
            <a:endParaRPr b="0" lang="en-GB" sz="1800" spc="-1" strike="noStrike">
              <a:solidFill>
                <a:srgbClr val="000000"/>
              </a:solidFill>
              <a:latin typeface="Arial"/>
            </a:endParaRPr>
          </a:p>
          <a:p>
            <a:pPr defTabSz="914400">
              <a:lnSpc>
                <a:spcPct val="100000"/>
              </a:lnSpc>
              <a:spcBef>
                <a:spcPts val="360"/>
              </a:spcBef>
            </a:pPr>
            <a:endParaRPr b="0" lang="en-GB" sz="1800" spc="-1" strike="noStrike">
              <a:solidFill>
                <a:srgbClr val="000000"/>
              </a:solidFill>
              <a:latin typeface="Arial"/>
            </a:endParaRPr>
          </a:p>
          <a:p>
            <a:pPr marL="195120" indent="-18216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January 2020 was Sydney’s hottest January on record → 04.01.2020 - 50°C</a:t>
            </a:r>
            <a:endParaRPr b="0" lang="en-GB" sz="1800" spc="-1" strike="noStrike">
              <a:solidFill>
                <a:srgbClr val="000000"/>
              </a:solidFill>
              <a:latin typeface="Arial"/>
            </a:endParaRPr>
          </a:p>
          <a:p>
            <a:pPr marL="195120" indent="-18216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Number of days hotter than 35°C based on 3°C global warming (compared to now):</a:t>
            </a:r>
            <a:endParaRPr b="0" lang="en-GB" sz="1800" spc="-1" strike="noStrike">
              <a:solidFill>
                <a:srgbClr val="000000"/>
              </a:solidFill>
              <a:latin typeface="Arial"/>
            </a:endParaRPr>
          </a:p>
          <a:p>
            <a:pPr lvl="1" marL="432000" indent="-210960" defTabSz="9144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Sydney → 11 days/year instead of 3.1 days/year</a:t>
            </a:r>
            <a:endParaRPr b="0" lang="en-GB" sz="1800" spc="-1" strike="noStrike">
              <a:solidFill>
                <a:srgbClr val="000000"/>
              </a:solidFill>
              <a:latin typeface="Arial"/>
            </a:endParaRPr>
          </a:p>
          <a:p>
            <a:pPr lvl="1" marL="432000" indent="-210960" defTabSz="9144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Melbourne → 24 days/year instead of 11 days/year</a:t>
            </a:r>
            <a:endParaRPr b="0" lang="en-GB" sz="1800" spc="-1" strike="noStrike">
              <a:solidFill>
                <a:srgbClr val="000000"/>
              </a:solidFill>
              <a:latin typeface="Arial"/>
            </a:endParaRPr>
          </a:p>
          <a:p>
            <a:pPr lvl="1" marL="432000" indent="-210960" defTabSz="9144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Darwin → </a:t>
            </a:r>
            <a:r>
              <a:rPr b="1" lang="en-US" sz="1800" spc="-1" strike="noStrike" u="sng">
                <a:solidFill>
                  <a:srgbClr val="000000"/>
                </a:solidFill>
                <a:uFillTx/>
                <a:latin typeface="DejaVu Sans"/>
                <a:ea typeface="DejaVu Sans"/>
              </a:rPr>
              <a:t>265</a:t>
            </a:r>
            <a:r>
              <a:rPr b="0" lang="en-US" sz="1800" spc="-1" strike="noStrike">
                <a:solidFill>
                  <a:srgbClr val="000000"/>
                </a:solidFill>
                <a:latin typeface="DejaVu Sans"/>
                <a:ea typeface="DejaVu Sans"/>
              </a:rPr>
              <a:t> days/year instead of 11 days/year</a:t>
            </a:r>
            <a:endParaRPr b="0" lang="en-GB" sz="1800" spc="-1" strike="noStrike">
              <a:solidFill>
                <a:srgbClr val="000000"/>
              </a:solidFill>
              <a:latin typeface="Arial"/>
            </a:endParaRPr>
          </a:p>
        </p:txBody>
      </p:sp>
      <p:sp>
        <p:nvSpPr>
          <p:cNvPr id="567" name="CustomShape 3"/>
          <p:cNvSpPr/>
          <p:nvPr/>
        </p:nvSpPr>
        <p:spPr>
          <a:xfrm>
            <a:off x="432720" y="1148040"/>
            <a:ext cx="10346400" cy="4870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568" name="CustomShape 4"/>
          <p:cNvSpPr/>
          <p:nvPr/>
        </p:nvSpPr>
        <p:spPr>
          <a:xfrm>
            <a:off x="432720" y="1148040"/>
            <a:ext cx="10346400" cy="48708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1.5°C vs. 2/3/4°C – Heat Waves (Australia)</a:t>
            </a:r>
            <a:endParaRPr b="0" lang="en-GB" sz="2200" spc="-1" strike="noStrike">
              <a:solidFill>
                <a:srgbClr val="000000"/>
              </a:solidFill>
              <a:latin typeface="Arial"/>
            </a:endParaRPr>
          </a:p>
        </p:txBody>
      </p:sp>
      <p:sp>
        <p:nvSpPr>
          <p:cNvPr id="569" name="CustomShape 5"/>
          <p:cNvSpPr/>
          <p:nvPr/>
        </p:nvSpPr>
        <p:spPr>
          <a:xfrm>
            <a:off x="263520" y="6311160"/>
            <a:ext cx="10609560" cy="227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https://www.smh.com.au/national/what-will-happen-to-our-cities-and-beaches-at-3-degrees-of-warming-20210331-p57fhj.html</a:t>
            </a:r>
            <a:endParaRPr b="0" lang="en-GB"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0" name="CustomShape 1"/>
          <p:cNvSpPr/>
          <p:nvPr/>
        </p:nvSpPr>
        <p:spPr>
          <a:xfrm>
            <a:off x="335520" y="764640"/>
            <a:ext cx="10737360" cy="4881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How Much Time Do We Have Left?</a:t>
            </a:r>
            <a:endParaRPr b="0" lang="en-GB" sz="2400" spc="-1" strike="noStrike">
              <a:solidFill>
                <a:srgbClr val="000000"/>
              </a:solidFill>
              <a:latin typeface="Arial"/>
            </a:endParaRPr>
          </a:p>
        </p:txBody>
      </p:sp>
      <p:sp>
        <p:nvSpPr>
          <p:cNvPr id="571" name="CustomShape 2"/>
          <p:cNvSpPr/>
          <p:nvPr/>
        </p:nvSpPr>
        <p:spPr>
          <a:xfrm>
            <a:off x="432720" y="1148040"/>
            <a:ext cx="10346400" cy="4870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572" name="CustomShape 3"/>
          <p:cNvSpPr/>
          <p:nvPr/>
        </p:nvSpPr>
        <p:spPr>
          <a:xfrm>
            <a:off x="432720" y="1148040"/>
            <a:ext cx="10346400" cy="48708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1.5°C vs. 2/3/4°C – Biodiversity (Coral Reef Example)</a:t>
            </a:r>
            <a:endParaRPr b="0" lang="en-GB" sz="2200" spc="-1" strike="noStrike">
              <a:solidFill>
                <a:srgbClr val="000000"/>
              </a:solidFill>
              <a:latin typeface="Arial"/>
            </a:endParaRPr>
          </a:p>
        </p:txBody>
      </p:sp>
      <p:sp>
        <p:nvSpPr>
          <p:cNvPr id="573" name="CustomShape 4"/>
          <p:cNvSpPr/>
          <p:nvPr/>
        </p:nvSpPr>
        <p:spPr>
          <a:xfrm>
            <a:off x="263520" y="6311160"/>
            <a:ext cx="10609560" cy="227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https://www.ipcc.ch/sr15/chapter/spm/</a:t>
            </a:r>
            <a:endParaRPr b="0" lang="en-GB" sz="900" spc="-1" strike="noStrike">
              <a:solidFill>
                <a:srgbClr val="000000"/>
              </a:solidFill>
              <a:latin typeface="Arial"/>
            </a:endParaRPr>
          </a:p>
        </p:txBody>
      </p:sp>
      <p:sp>
        <p:nvSpPr>
          <p:cNvPr id="574" name="CustomShape 5"/>
          <p:cNvSpPr/>
          <p:nvPr/>
        </p:nvSpPr>
        <p:spPr>
          <a:xfrm>
            <a:off x="335520" y="1268280"/>
            <a:ext cx="10627920" cy="5024880"/>
          </a:xfrm>
          <a:prstGeom prst="rect">
            <a:avLst/>
          </a:prstGeom>
          <a:noFill/>
          <a:ln w="0">
            <a:noFill/>
          </a:ln>
        </p:spPr>
        <p:style>
          <a:lnRef idx="0"/>
          <a:fillRef idx="0"/>
          <a:effectRef idx="0"/>
          <a:fontRef idx="minor"/>
        </p:style>
        <p:txBody>
          <a:bodyPr lIns="90000" rIns="90000" tIns="45000" bIns="45000" anchor="ctr">
            <a:noAutofit/>
          </a:bodyPr>
          <a:p>
            <a:pPr defTabSz="914400">
              <a:lnSpc>
                <a:spcPct val="100000"/>
              </a:lnSpc>
            </a:pPr>
            <a:endParaRPr b="0" lang="en-GB" sz="1800" spc="-1" strike="noStrike">
              <a:solidFill>
                <a:srgbClr val="000000"/>
              </a:solidFill>
              <a:latin typeface="Arial"/>
            </a:endParaRPr>
          </a:p>
          <a:p>
            <a:pPr marL="195120" indent="-18216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1.5°C → 70 to 90% of coral reefs will die off worldwide</a:t>
            </a:r>
            <a:endParaRPr b="0" lang="en-GB" sz="1800" spc="-1" strike="noStrike">
              <a:solidFill>
                <a:srgbClr val="000000"/>
              </a:solidFill>
              <a:latin typeface="Arial"/>
            </a:endParaRPr>
          </a:p>
          <a:p>
            <a:pPr marL="195120" indent="-18216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2.0°C → 99% of coral reefs will die off worldwide</a:t>
            </a: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2" name="CustomShape 40"/>
          <p:cNvSpPr/>
          <p:nvPr/>
        </p:nvSpPr>
        <p:spPr>
          <a:xfrm>
            <a:off x="335520" y="764640"/>
            <a:ext cx="10737000" cy="4878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E01 – Household Waste</a:t>
            </a:r>
            <a:endParaRPr b="0" lang="en-GB" sz="2400" spc="-1" strike="noStrike">
              <a:solidFill>
                <a:srgbClr val="000000"/>
              </a:solidFill>
              <a:latin typeface="Arial"/>
            </a:endParaRPr>
          </a:p>
        </p:txBody>
      </p:sp>
      <p:sp>
        <p:nvSpPr>
          <p:cNvPr id="333" name="CustomShape 41"/>
          <p:cNvSpPr/>
          <p:nvPr/>
        </p:nvSpPr>
        <p:spPr>
          <a:xfrm>
            <a:off x="335520" y="1268280"/>
            <a:ext cx="10737000" cy="502452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endParaRPr b="0" lang="en-GB" sz="1800" spc="-1" strike="noStrike">
              <a:solidFill>
                <a:srgbClr val="000000"/>
              </a:solidFill>
              <a:latin typeface="Arial"/>
            </a:endParaRPr>
          </a:p>
          <a:p>
            <a:pPr marL="195120" indent="-18072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a:t>
            </a:r>
            <a:r>
              <a:rPr b="0" i="1" lang="en-US" sz="1800" spc="-1" strike="noStrike">
                <a:solidFill>
                  <a:srgbClr val="000000"/>
                </a:solidFill>
                <a:latin typeface="DejaVu Sans"/>
                <a:ea typeface="DejaVu Sans"/>
              </a:rPr>
              <a:t>Tips for Zero Waste Living – How a Family of 5 Makes Almost No Waste! | Life With Less Waste</a:t>
            </a:r>
            <a:r>
              <a:rPr b="0" lang="en-US" sz="1800" spc="-1" strike="noStrike">
                <a:solidFill>
                  <a:srgbClr val="000000"/>
                </a:solidFill>
                <a:latin typeface="DejaVu Sans"/>
                <a:ea typeface="DejaVu Sans"/>
              </a:rPr>
              <a:t>” by Happen Films – </a:t>
            </a:r>
            <a:r>
              <a:rPr b="0" lang="en-US" sz="1800" spc="-1" strike="noStrike" u="sng">
                <a:solidFill>
                  <a:srgbClr val="0000ff"/>
                </a:solidFill>
                <a:uFillTx/>
                <a:latin typeface="DejaVu Sans"/>
                <a:ea typeface="DejaVu Sans"/>
                <a:hlinkClick r:id="rId1"/>
              </a:rPr>
              <a:t>Link</a:t>
            </a:r>
            <a:r>
              <a:rPr b="0" lang="en-US" sz="1800" spc="-1" strike="noStrike">
                <a:solidFill>
                  <a:srgbClr val="000000"/>
                </a:solidFill>
                <a:latin typeface="DejaVu Sans"/>
                <a:ea typeface="DejaVu Sans"/>
              </a:rPr>
              <a:t>  </a:t>
            </a: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marL="195120" indent="-18072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How long did the family of 5 (all of them together) manage to squeeze all their trash into a jar?</a:t>
            </a:r>
            <a:endParaRPr b="0" lang="en-GB" sz="1800" spc="-1" strike="noStrike">
              <a:solidFill>
                <a:srgbClr val="000000"/>
              </a:solidFill>
              <a:latin typeface="Arial"/>
            </a:endParaRPr>
          </a:p>
        </p:txBody>
      </p:sp>
      <p:sp>
        <p:nvSpPr>
          <p:cNvPr id="334" name="CustomShape 42"/>
          <p:cNvSpPr/>
          <p:nvPr/>
        </p:nvSpPr>
        <p:spPr>
          <a:xfrm>
            <a:off x="432720" y="1148040"/>
            <a:ext cx="10346040" cy="48672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Results</a:t>
            </a:r>
            <a:endParaRPr b="0" lang="en-GB"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5" name="CustomShape 1"/>
          <p:cNvSpPr/>
          <p:nvPr/>
        </p:nvSpPr>
        <p:spPr>
          <a:xfrm>
            <a:off x="335520" y="764640"/>
            <a:ext cx="10737360" cy="4881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How Much Time Do We Have Left?</a:t>
            </a:r>
            <a:endParaRPr b="0" lang="en-GB" sz="2400" spc="-1" strike="noStrike">
              <a:solidFill>
                <a:srgbClr val="000000"/>
              </a:solidFill>
              <a:latin typeface="Arial"/>
            </a:endParaRPr>
          </a:p>
        </p:txBody>
      </p:sp>
      <p:sp>
        <p:nvSpPr>
          <p:cNvPr id="576" name="CustomShape 2"/>
          <p:cNvSpPr/>
          <p:nvPr/>
        </p:nvSpPr>
        <p:spPr>
          <a:xfrm>
            <a:off x="432720" y="1148040"/>
            <a:ext cx="10346400" cy="4870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577" name="CustomShape 3"/>
          <p:cNvSpPr/>
          <p:nvPr/>
        </p:nvSpPr>
        <p:spPr>
          <a:xfrm>
            <a:off x="432720" y="1148040"/>
            <a:ext cx="10346400" cy="48708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1.5°C vs. 2/3/4°C – More rain, but not everywhere</a:t>
            </a:r>
            <a:endParaRPr b="0" lang="en-GB" sz="2200" spc="-1" strike="noStrike">
              <a:solidFill>
                <a:srgbClr val="000000"/>
              </a:solidFill>
              <a:latin typeface="Arial"/>
            </a:endParaRPr>
          </a:p>
        </p:txBody>
      </p:sp>
      <p:sp>
        <p:nvSpPr>
          <p:cNvPr id="578" name="CustomShape 4"/>
          <p:cNvSpPr/>
          <p:nvPr/>
        </p:nvSpPr>
        <p:spPr>
          <a:xfrm>
            <a:off x="263520" y="6311160"/>
            <a:ext cx="10609560" cy="227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https://www.globalcitizen.org/en/content/the-difference-in-global-warming-levels-explained</a:t>
            </a:r>
            <a:endParaRPr b="0" lang="en-GB" sz="900" spc="-1" strike="noStrike">
              <a:solidFill>
                <a:srgbClr val="000000"/>
              </a:solidFill>
              <a:latin typeface="Arial"/>
            </a:endParaRPr>
          </a:p>
        </p:txBody>
      </p:sp>
      <p:sp>
        <p:nvSpPr>
          <p:cNvPr id="579" name="CustomShape 5"/>
          <p:cNvSpPr/>
          <p:nvPr/>
        </p:nvSpPr>
        <p:spPr>
          <a:xfrm>
            <a:off x="335520" y="1268280"/>
            <a:ext cx="10627920" cy="5024880"/>
          </a:xfrm>
          <a:prstGeom prst="rect">
            <a:avLst/>
          </a:prstGeom>
          <a:noFill/>
          <a:ln w="0">
            <a:noFill/>
          </a:ln>
        </p:spPr>
        <p:style>
          <a:lnRef idx="0"/>
          <a:fillRef idx="0"/>
          <a:effectRef idx="0"/>
          <a:fontRef idx="minor"/>
        </p:style>
        <p:txBody>
          <a:bodyPr lIns="90000" rIns="90000" tIns="45000" bIns="45000" anchor="ctr">
            <a:noAutofit/>
          </a:bodyPr>
          <a:p>
            <a:pPr defTabSz="914400">
              <a:lnSpc>
                <a:spcPct val="100000"/>
              </a:lnSpc>
            </a:pPr>
            <a:endParaRPr b="0" lang="en-GB" sz="1800" spc="-1" strike="noStrike">
              <a:solidFill>
                <a:srgbClr val="000000"/>
              </a:solidFill>
              <a:latin typeface="Arial"/>
            </a:endParaRPr>
          </a:p>
          <a:p>
            <a:pPr marL="195120" indent="-18216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1.5°C → 17% of land will face extreme rainfall and average rainfall will increase by 2%</a:t>
            </a:r>
            <a:endParaRPr b="0" lang="en-GB" sz="1800" spc="-1" strike="noStrike">
              <a:solidFill>
                <a:srgbClr val="000000"/>
              </a:solidFill>
              <a:latin typeface="Arial"/>
            </a:endParaRPr>
          </a:p>
          <a:p>
            <a:pPr defTabSz="914400">
              <a:lnSpc>
                <a:spcPct val="100000"/>
              </a:lnSpc>
              <a:spcBef>
                <a:spcPts val="360"/>
              </a:spcBef>
            </a:pPr>
            <a:r>
              <a:rPr b="0" lang="en-US" sz="1800" spc="-1" strike="noStrike">
                <a:solidFill>
                  <a:srgbClr val="ffffff"/>
                </a:solidFill>
                <a:latin typeface="DejaVu Sans"/>
                <a:ea typeface="DejaVu Sans"/>
              </a:rPr>
              <a:t>2°C →  36% of land to extreme rainfall and cause average rainfall to rise 4%</a:t>
            </a:r>
            <a:endParaRPr b="0" lang="en-GB" sz="1800" spc="-1" strike="noStrike">
              <a:solidFill>
                <a:srgbClr val="000000"/>
              </a:solidFill>
              <a:latin typeface="Arial"/>
            </a:endParaRPr>
          </a:p>
          <a:p>
            <a:pPr defTabSz="914400">
              <a:lnSpc>
                <a:spcPct val="100000"/>
              </a:lnSpc>
              <a:spcBef>
                <a:spcPts val="360"/>
              </a:spcBef>
            </a:pPr>
            <a:endParaRPr b="0" lang="en-GB" sz="1800" spc="-1" strike="noStrike">
              <a:solidFill>
                <a:srgbClr val="000000"/>
              </a:solidFill>
              <a:latin typeface="Arial"/>
            </a:endParaRPr>
          </a:p>
          <a:p>
            <a:pPr defTabSz="914400">
              <a:lnSpc>
                <a:spcPct val="100000"/>
              </a:lnSpc>
              <a:spcBef>
                <a:spcPts val="360"/>
              </a:spcBef>
            </a:pPr>
            <a:r>
              <a:rPr b="0" lang="en-US" sz="1800" spc="-1" strike="noStrike">
                <a:solidFill>
                  <a:srgbClr val="ffffff"/>
                </a:solidFill>
                <a:latin typeface="DejaVu Sans"/>
                <a:ea typeface="DejaVu Sans"/>
              </a:rPr>
              <a:t>	</a:t>
            </a:r>
            <a:r>
              <a:rPr b="0" lang="en-US" sz="1800" spc="-1" strike="noStrike">
                <a:solidFill>
                  <a:srgbClr val="ffffff"/>
                </a:solidFill>
                <a:latin typeface="DejaVu Sans"/>
                <a:ea typeface="DejaVu Sans"/>
              </a:rPr>
              <a:t>→ </a:t>
            </a:r>
            <a:r>
              <a:rPr b="0" lang="en-US" sz="1800" spc="-1" strike="noStrike">
                <a:solidFill>
                  <a:srgbClr val="ffffff"/>
                </a:solidFill>
                <a:latin typeface="DejaVu Sans"/>
                <a:ea typeface="DejaVu Sans"/>
              </a:rPr>
              <a:t>Half a degree of warming would double the effects</a:t>
            </a: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0" name="CustomShape 1"/>
          <p:cNvSpPr/>
          <p:nvPr/>
        </p:nvSpPr>
        <p:spPr>
          <a:xfrm>
            <a:off x="335520" y="764640"/>
            <a:ext cx="10737360" cy="4881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How Much Time Do We Have Left?</a:t>
            </a:r>
            <a:endParaRPr b="0" lang="en-GB" sz="2400" spc="-1" strike="noStrike">
              <a:solidFill>
                <a:srgbClr val="000000"/>
              </a:solidFill>
              <a:latin typeface="Arial"/>
            </a:endParaRPr>
          </a:p>
        </p:txBody>
      </p:sp>
      <p:sp>
        <p:nvSpPr>
          <p:cNvPr id="581" name="CustomShape 2"/>
          <p:cNvSpPr/>
          <p:nvPr/>
        </p:nvSpPr>
        <p:spPr>
          <a:xfrm>
            <a:off x="432720" y="1148040"/>
            <a:ext cx="10346400" cy="4870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582" name="CustomShape 3"/>
          <p:cNvSpPr/>
          <p:nvPr/>
        </p:nvSpPr>
        <p:spPr>
          <a:xfrm>
            <a:off x="432720" y="1148040"/>
            <a:ext cx="10346400" cy="48708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1.5°C vs. 2/3/4°C – More rain, but not everywhere</a:t>
            </a:r>
            <a:endParaRPr b="0" lang="en-GB" sz="2200" spc="-1" strike="noStrike">
              <a:solidFill>
                <a:srgbClr val="000000"/>
              </a:solidFill>
              <a:latin typeface="Arial"/>
            </a:endParaRPr>
          </a:p>
        </p:txBody>
      </p:sp>
      <p:sp>
        <p:nvSpPr>
          <p:cNvPr id="583" name="CustomShape 4"/>
          <p:cNvSpPr/>
          <p:nvPr/>
        </p:nvSpPr>
        <p:spPr>
          <a:xfrm>
            <a:off x="263520" y="6311160"/>
            <a:ext cx="10609560" cy="227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https://www.globalcitizen.org/en/content/the-difference-in-global-warming-levels-explained</a:t>
            </a:r>
            <a:endParaRPr b="0" lang="en-GB" sz="900" spc="-1" strike="noStrike">
              <a:solidFill>
                <a:srgbClr val="000000"/>
              </a:solidFill>
              <a:latin typeface="Arial"/>
            </a:endParaRPr>
          </a:p>
        </p:txBody>
      </p:sp>
      <p:sp>
        <p:nvSpPr>
          <p:cNvPr id="584" name="CustomShape 5"/>
          <p:cNvSpPr/>
          <p:nvPr/>
        </p:nvSpPr>
        <p:spPr>
          <a:xfrm>
            <a:off x="335520" y="1268280"/>
            <a:ext cx="10627920" cy="5024880"/>
          </a:xfrm>
          <a:prstGeom prst="rect">
            <a:avLst/>
          </a:prstGeom>
          <a:noFill/>
          <a:ln w="0">
            <a:noFill/>
          </a:ln>
        </p:spPr>
        <p:style>
          <a:lnRef idx="0"/>
          <a:fillRef idx="0"/>
          <a:effectRef idx="0"/>
          <a:fontRef idx="minor"/>
        </p:style>
        <p:txBody>
          <a:bodyPr lIns="90000" rIns="90000" tIns="45000" bIns="45000" anchor="ctr">
            <a:noAutofit/>
          </a:bodyPr>
          <a:p>
            <a:pPr defTabSz="914400">
              <a:lnSpc>
                <a:spcPct val="100000"/>
              </a:lnSpc>
            </a:pPr>
            <a:endParaRPr b="0" lang="en-GB" sz="1800" spc="-1" strike="noStrike">
              <a:solidFill>
                <a:srgbClr val="000000"/>
              </a:solidFill>
              <a:latin typeface="Arial"/>
            </a:endParaRPr>
          </a:p>
          <a:p>
            <a:pPr marL="195120" indent="-18216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1.5°C → 17% of land will face extreme rainfall and average rainfall will increase by 2%</a:t>
            </a:r>
            <a:endParaRPr b="0" lang="en-GB" sz="1800" spc="-1" strike="noStrike">
              <a:solidFill>
                <a:srgbClr val="000000"/>
              </a:solidFill>
              <a:latin typeface="Arial"/>
            </a:endParaRPr>
          </a:p>
          <a:p>
            <a:pPr marL="195120" indent="-18216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2.0°C →  36% of land to extreme rainfall and cause average rainfall to rise 4%</a:t>
            </a:r>
            <a:endParaRPr b="0" lang="en-GB" sz="1800" spc="-1" strike="noStrike">
              <a:solidFill>
                <a:srgbClr val="000000"/>
              </a:solidFill>
              <a:latin typeface="Arial"/>
            </a:endParaRPr>
          </a:p>
          <a:p>
            <a:pPr defTabSz="914400">
              <a:lnSpc>
                <a:spcPct val="100000"/>
              </a:lnSpc>
              <a:spcBef>
                <a:spcPts val="360"/>
              </a:spcBef>
            </a:pPr>
            <a:endParaRPr b="0" lang="en-GB" sz="1800" spc="-1" strike="noStrike">
              <a:solidFill>
                <a:srgbClr val="000000"/>
              </a:solidFill>
              <a:latin typeface="Arial"/>
            </a:endParaRPr>
          </a:p>
          <a:p>
            <a:pPr defTabSz="914400">
              <a:lnSpc>
                <a:spcPct val="100000"/>
              </a:lnSpc>
              <a:spcBef>
                <a:spcPts val="360"/>
              </a:spcBef>
            </a:pP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Half a degree of warming would double the effects</a:t>
            </a: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5" name="CustomShape 1"/>
          <p:cNvSpPr/>
          <p:nvPr/>
        </p:nvSpPr>
        <p:spPr>
          <a:xfrm>
            <a:off x="335520" y="764640"/>
            <a:ext cx="10737360" cy="4881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How Much Time Do We Have Left?</a:t>
            </a:r>
            <a:endParaRPr b="0" lang="en-GB" sz="2400" spc="-1" strike="noStrike">
              <a:solidFill>
                <a:srgbClr val="000000"/>
              </a:solidFill>
              <a:latin typeface="Arial"/>
            </a:endParaRPr>
          </a:p>
        </p:txBody>
      </p:sp>
      <p:sp>
        <p:nvSpPr>
          <p:cNvPr id="586" name="CustomShape 2"/>
          <p:cNvSpPr/>
          <p:nvPr/>
        </p:nvSpPr>
        <p:spPr>
          <a:xfrm>
            <a:off x="432720" y="1148040"/>
            <a:ext cx="10346400" cy="4870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587" name="CustomShape 3"/>
          <p:cNvSpPr/>
          <p:nvPr/>
        </p:nvSpPr>
        <p:spPr>
          <a:xfrm>
            <a:off x="432720" y="1148040"/>
            <a:ext cx="10346400" cy="48708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1.5°C vs. 2/3/4°C – More rain, but not everywhere</a:t>
            </a:r>
            <a:endParaRPr b="0" lang="en-GB" sz="2200" spc="-1" strike="noStrike">
              <a:solidFill>
                <a:srgbClr val="000000"/>
              </a:solidFill>
              <a:latin typeface="Arial"/>
            </a:endParaRPr>
          </a:p>
        </p:txBody>
      </p:sp>
      <p:sp>
        <p:nvSpPr>
          <p:cNvPr id="588" name="CustomShape 4"/>
          <p:cNvSpPr/>
          <p:nvPr/>
        </p:nvSpPr>
        <p:spPr>
          <a:xfrm>
            <a:off x="263520" y="6311160"/>
            <a:ext cx="10609560" cy="227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https://interactive.carbonbrief.org/impacts-climate-change-one-point-five-degrees-two-degrees</a:t>
            </a:r>
            <a:endParaRPr b="0" lang="en-GB" sz="900" spc="-1" strike="noStrike">
              <a:solidFill>
                <a:srgbClr val="000000"/>
              </a:solidFill>
              <a:latin typeface="Arial"/>
            </a:endParaRPr>
          </a:p>
        </p:txBody>
      </p:sp>
      <p:sp>
        <p:nvSpPr>
          <p:cNvPr id="589" name="CustomShape 5"/>
          <p:cNvSpPr/>
          <p:nvPr/>
        </p:nvSpPr>
        <p:spPr>
          <a:xfrm>
            <a:off x="335520" y="1268280"/>
            <a:ext cx="10627920" cy="5024880"/>
          </a:xfrm>
          <a:prstGeom prst="rect">
            <a:avLst/>
          </a:prstGeom>
          <a:noFill/>
          <a:ln w="0">
            <a:noFill/>
          </a:ln>
        </p:spPr>
        <p:style>
          <a:lnRef idx="0"/>
          <a:fillRef idx="0"/>
          <a:effectRef idx="0"/>
          <a:fontRef idx="minor"/>
        </p:style>
        <p:txBody>
          <a:bodyPr lIns="90000" rIns="90000" tIns="45000" bIns="45000" anchor="ctr">
            <a:noAutofit/>
          </a:bodyPr>
          <a:p>
            <a:pPr defTabSz="914400">
              <a:lnSpc>
                <a:spcPct val="100000"/>
              </a:lnSpc>
            </a:pPr>
            <a:endParaRPr b="0" lang="en-GB" sz="1800" spc="-1" strike="noStrike">
              <a:solidFill>
                <a:srgbClr val="000000"/>
              </a:solidFill>
              <a:latin typeface="Arial"/>
            </a:endParaRPr>
          </a:p>
          <a:p>
            <a:pPr marL="195120" indent="-18216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Average drought length (</a:t>
            </a:r>
            <a:r>
              <a:rPr b="0" lang="en-US" sz="1800" spc="-1" strike="noStrike" u="sng">
                <a:solidFill>
                  <a:srgbClr val="000000"/>
                </a:solidFill>
                <a:uFillTx/>
                <a:latin typeface="DejaVu Sans"/>
                <a:ea typeface="DejaVu Sans"/>
              </a:rPr>
              <a:t>globally</a:t>
            </a:r>
            <a:r>
              <a:rPr b="0" lang="en-US" sz="1800" spc="-1" strike="noStrike">
                <a:solidFill>
                  <a:srgbClr val="000000"/>
                </a:solidFill>
                <a:latin typeface="DejaVu Sans"/>
                <a:ea typeface="DejaVu Sans"/>
              </a:rPr>
              <a:t>):</a:t>
            </a:r>
            <a:endParaRPr b="0" lang="en-GB" sz="1800" spc="-1" strike="noStrike">
              <a:solidFill>
                <a:srgbClr val="000000"/>
              </a:solidFill>
              <a:latin typeface="Arial"/>
            </a:endParaRPr>
          </a:p>
          <a:p>
            <a:pPr lvl="1" marL="432000" indent="-210960" defTabSz="9144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1.5°C → 2 months</a:t>
            </a:r>
            <a:endParaRPr b="0" lang="en-GB" sz="1800" spc="-1" strike="noStrike">
              <a:solidFill>
                <a:srgbClr val="000000"/>
              </a:solidFill>
              <a:latin typeface="Arial"/>
            </a:endParaRPr>
          </a:p>
          <a:p>
            <a:pPr lvl="1" marL="432000" indent="-210960" defTabSz="9144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2.0°C → 4 months</a:t>
            </a:r>
            <a:endParaRPr b="0" lang="en-GB" sz="1800" spc="-1" strike="noStrike">
              <a:solidFill>
                <a:srgbClr val="000000"/>
              </a:solidFill>
              <a:latin typeface="Arial"/>
            </a:endParaRPr>
          </a:p>
          <a:p>
            <a:pPr lvl="1" marL="432000" indent="-210960" defTabSz="9144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3.0°C → 10 months</a:t>
            </a: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0" name="CustomShape 1"/>
          <p:cNvSpPr/>
          <p:nvPr/>
        </p:nvSpPr>
        <p:spPr>
          <a:xfrm>
            <a:off x="335520" y="764640"/>
            <a:ext cx="10737360" cy="4881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How Much Time Do We Have Left?</a:t>
            </a:r>
            <a:endParaRPr b="0" lang="en-GB" sz="2400" spc="-1" strike="noStrike">
              <a:solidFill>
                <a:srgbClr val="000000"/>
              </a:solidFill>
              <a:latin typeface="Arial"/>
            </a:endParaRPr>
          </a:p>
        </p:txBody>
      </p:sp>
      <p:sp>
        <p:nvSpPr>
          <p:cNvPr id="591" name="CustomShape 2"/>
          <p:cNvSpPr/>
          <p:nvPr/>
        </p:nvSpPr>
        <p:spPr>
          <a:xfrm>
            <a:off x="432720" y="1148040"/>
            <a:ext cx="10346400" cy="4870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592" name="CustomShape 3"/>
          <p:cNvSpPr/>
          <p:nvPr/>
        </p:nvSpPr>
        <p:spPr>
          <a:xfrm>
            <a:off x="432720" y="1148040"/>
            <a:ext cx="10346400" cy="48708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1.5°C vs. 2/3/4°C – More rain, but not everywhere</a:t>
            </a:r>
            <a:endParaRPr b="0" lang="en-GB" sz="2200" spc="-1" strike="noStrike">
              <a:solidFill>
                <a:srgbClr val="000000"/>
              </a:solidFill>
              <a:latin typeface="Arial"/>
            </a:endParaRPr>
          </a:p>
        </p:txBody>
      </p:sp>
      <p:sp>
        <p:nvSpPr>
          <p:cNvPr id="593" name="CustomShape 4"/>
          <p:cNvSpPr/>
          <p:nvPr/>
        </p:nvSpPr>
        <p:spPr>
          <a:xfrm>
            <a:off x="263520" y="6311160"/>
            <a:ext cx="10609560" cy="227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https://interactive.carbonbrief.org/impacts-climate-change-one-point-five-degrees-two-degrees</a:t>
            </a:r>
            <a:endParaRPr b="0" lang="en-GB" sz="900" spc="-1" strike="noStrike">
              <a:solidFill>
                <a:srgbClr val="000000"/>
              </a:solidFill>
              <a:latin typeface="Arial"/>
            </a:endParaRPr>
          </a:p>
        </p:txBody>
      </p:sp>
      <p:sp>
        <p:nvSpPr>
          <p:cNvPr id="594" name="CustomShape 5"/>
          <p:cNvSpPr/>
          <p:nvPr/>
        </p:nvSpPr>
        <p:spPr>
          <a:xfrm>
            <a:off x="335520" y="1268280"/>
            <a:ext cx="4686480" cy="5024880"/>
          </a:xfrm>
          <a:prstGeom prst="rect">
            <a:avLst/>
          </a:prstGeom>
          <a:noFill/>
          <a:ln w="0">
            <a:noFill/>
          </a:ln>
        </p:spPr>
        <p:style>
          <a:lnRef idx="0"/>
          <a:fillRef idx="0"/>
          <a:effectRef idx="0"/>
          <a:fontRef idx="minor"/>
        </p:style>
        <p:txBody>
          <a:bodyPr lIns="90000" rIns="90000" tIns="45000" bIns="45000" anchor="ctr">
            <a:noAutofit/>
          </a:bodyPr>
          <a:p>
            <a:pPr defTabSz="914400">
              <a:lnSpc>
                <a:spcPct val="100000"/>
              </a:lnSpc>
            </a:pPr>
            <a:endParaRPr b="0" lang="en-GB" sz="1800" spc="-1" strike="noStrike">
              <a:solidFill>
                <a:srgbClr val="000000"/>
              </a:solidFill>
              <a:latin typeface="Arial"/>
            </a:endParaRPr>
          </a:p>
          <a:p>
            <a:pPr marL="195120" indent="-18216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Average drought length (</a:t>
            </a:r>
            <a:r>
              <a:rPr b="0" lang="en-US" sz="1800" spc="-1" strike="noStrike" u="sng">
                <a:solidFill>
                  <a:srgbClr val="000000"/>
                </a:solidFill>
                <a:uFillTx/>
                <a:latin typeface="DejaVu Sans"/>
                <a:ea typeface="DejaVu Sans"/>
              </a:rPr>
              <a:t>Europe</a:t>
            </a:r>
            <a:r>
              <a:rPr b="0" lang="en-US" sz="1800" spc="-1" strike="noStrike">
                <a:solidFill>
                  <a:srgbClr val="000000"/>
                </a:solidFill>
                <a:latin typeface="DejaVu Sans"/>
                <a:ea typeface="DejaVu Sans"/>
              </a:rPr>
              <a:t>):</a:t>
            </a:r>
            <a:endParaRPr b="0" lang="en-GB" sz="1800" spc="-1" strike="noStrike">
              <a:solidFill>
                <a:srgbClr val="000000"/>
              </a:solidFill>
              <a:latin typeface="Arial"/>
            </a:endParaRPr>
          </a:p>
          <a:p>
            <a:pPr lvl="1" marL="432000" indent="-210960" defTabSz="9144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Eastern Europe</a:t>
            </a:r>
            <a:endParaRPr b="0" lang="en-GB" sz="1800" spc="-1" strike="noStrike">
              <a:solidFill>
                <a:srgbClr val="000000"/>
              </a:solidFill>
              <a:latin typeface="Arial"/>
            </a:endParaRPr>
          </a:p>
          <a:p>
            <a:pPr lvl="2" marL="648000" indent="-210960" defTabSz="914400">
              <a:lnSpc>
                <a:spcPct val="100000"/>
              </a:lnSpc>
              <a:spcBef>
                <a:spcPts val="360"/>
              </a:spcBef>
              <a:buClr>
                <a:srgbClr val="000000"/>
              </a:buClr>
              <a:buSzPct val="45000"/>
              <a:buFont typeface="Wingdings" charset="2"/>
              <a:buChar char=""/>
            </a:pPr>
            <a:r>
              <a:rPr b="0" lang="en-US" sz="1800" spc="-1" strike="noStrike">
                <a:solidFill>
                  <a:srgbClr val="000000"/>
                </a:solidFill>
                <a:latin typeface="DejaVu Sans"/>
                <a:ea typeface="DejaVu Sans"/>
              </a:rPr>
              <a:t>1.5°C → 2 months</a:t>
            </a:r>
            <a:endParaRPr b="0" lang="en-GB" sz="1800" spc="-1" strike="noStrike">
              <a:solidFill>
                <a:srgbClr val="000000"/>
              </a:solidFill>
              <a:latin typeface="Arial"/>
            </a:endParaRPr>
          </a:p>
          <a:p>
            <a:pPr lvl="2" marL="648000" indent="-210960" defTabSz="914400">
              <a:lnSpc>
                <a:spcPct val="100000"/>
              </a:lnSpc>
              <a:spcBef>
                <a:spcPts val="360"/>
              </a:spcBef>
              <a:buClr>
                <a:srgbClr val="000000"/>
              </a:buClr>
              <a:buSzPct val="45000"/>
              <a:buFont typeface="Wingdings" charset="2"/>
              <a:buChar char=""/>
            </a:pPr>
            <a:r>
              <a:rPr b="0" lang="en-US" sz="1800" spc="-1" strike="noStrike">
                <a:solidFill>
                  <a:srgbClr val="000000"/>
                </a:solidFill>
                <a:latin typeface="DejaVu Sans"/>
                <a:ea typeface="DejaVu Sans"/>
              </a:rPr>
              <a:t>2.0°C → 4 months</a:t>
            </a:r>
            <a:endParaRPr b="0" lang="en-GB" sz="1800" spc="-1" strike="noStrike">
              <a:solidFill>
                <a:srgbClr val="000000"/>
              </a:solidFill>
              <a:latin typeface="Arial"/>
            </a:endParaRPr>
          </a:p>
          <a:p>
            <a:pPr lvl="2" marL="648000" indent="-210960" defTabSz="914400">
              <a:lnSpc>
                <a:spcPct val="100000"/>
              </a:lnSpc>
              <a:spcBef>
                <a:spcPts val="360"/>
              </a:spcBef>
              <a:buClr>
                <a:srgbClr val="000000"/>
              </a:buClr>
              <a:buSzPct val="45000"/>
              <a:buFont typeface="Wingdings" charset="2"/>
              <a:buChar char=""/>
            </a:pPr>
            <a:r>
              <a:rPr b="0" lang="en-US" sz="1800" spc="-1" strike="noStrike">
                <a:solidFill>
                  <a:srgbClr val="000000"/>
                </a:solidFill>
                <a:latin typeface="DejaVu Sans"/>
                <a:ea typeface="DejaVu Sans"/>
              </a:rPr>
              <a:t>3.0°C → 8 months</a:t>
            </a:r>
            <a:endParaRPr b="0" lang="en-GB" sz="1800" spc="-1" strike="noStrike">
              <a:solidFill>
                <a:srgbClr val="000000"/>
              </a:solidFill>
              <a:latin typeface="Arial"/>
            </a:endParaRPr>
          </a:p>
          <a:p>
            <a:pPr lvl="1" marL="432000" indent="-210960" defTabSz="9144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Northern Europe</a:t>
            </a:r>
            <a:endParaRPr b="0" lang="en-GB" sz="1800" spc="-1" strike="noStrike">
              <a:solidFill>
                <a:srgbClr val="000000"/>
              </a:solidFill>
              <a:latin typeface="Arial"/>
            </a:endParaRPr>
          </a:p>
          <a:p>
            <a:pPr lvl="2" marL="648000" indent="-210960" defTabSz="914400">
              <a:lnSpc>
                <a:spcPct val="100000"/>
              </a:lnSpc>
              <a:spcBef>
                <a:spcPts val="360"/>
              </a:spcBef>
              <a:buClr>
                <a:srgbClr val="000000"/>
              </a:buClr>
              <a:buSzPct val="45000"/>
              <a:buFont typeface="Wingdings" charset="2"/>
              <a:buChar char=""/>
            </a:pPr>
            <a:r>
              <a:rPr b="0" lang="en-US" sz="1800" spc="-1" strike="noStrike">
                <a:solidFill>
                  <a:srgbClr val="000000"/>
                </a:solidFill>
                <a:latin typeface="DejaVu Sans"/>
                <a:ea typeface="DejaVu Sans"/>
              </a:rPr>
              <a:t>1.5°C → 0 month</a:t>
            </a:r>
            <a:endParaRPr b="0" lang="en-GB" sz="1800" spc="-1" strike="noStrike">
              <a:solidFill>
                <a:srgbClr val="000000"/>
              </a:solidFill>
              <a:latin typeface="Arial"/>
            </a:endParaRPr>
          </a:p>
          <a:p>
            <a:pPr lvl="2" marL="648000" indent="-210960" defTabSz="914400">
              <a:lnSpc>
                <a:spcPct val="100000"/>
              </a:lnSpc>
              <a:spcBef>
                <a:spcPts val="360"/>
              </a:spcBef>
              <a:buClr>
                <a:srgbClr val="000000"/>
              </a:buClr>
              <a:buSzPct val="45000"/>
              <a:buFont typeface="Wingdings" charset="2"/>
              <a:buChar char=""/>
            </a:pPr>
            <a:r>
              <a:rPr b="0" lang="en-US" sz="1800" spc="-1" strike="noStrike">
                <a:solidFill>
                  <a:srgbClr val="000000"/>
                </a:solidFill>
                <a:latin typeface="DejaVu Sans"/>
                <a:ea typeface="DejaVu Sans"/>
              </a:rPr>
              <a:t>2.0°C → 0 month</a:t>
            </a:r>
            <a:endParaRPr b="0" lang="en-GB" sz="1800" spc="-1" strike="noStrike">
              <a:solidFill>
                <a:srgbClr val="000000"/>
              </a:solidFill>
              <a:latin typeface="Arial"/>
            </a:endParaRPr>
          </a:p>
          <a:p>
            <a:pPr lvl="2" marL="648000" indent="-210960" defTabSz="914400">
              <a:lnSpc>
                <a:spcPct val="100000"/>
              </a:lnSpc>
              <a:spcBef>
                <a:spcPts val="360"/>
              </a:spcBef>
              <a:buClr>
                <a:srgbClr val="000000"/>
              </a:buClr>
              <a:buSzPct val="45000"/>
              <a:buFont typeface="Wingdings" charset="2"/>
              <a:buChar char=""/>
            </a:pPr>
            <a:r>
              <a:rPr b="0" lang="en-US" sz="1800" spc="-1" strike="noStrike">
                <a:solidFill>
                  <a:srgbClr val="000000"/>
                </a:solidFill>
                <a:latin typeface="DejaVu Sans"/>
                <a:ea typeface="DejaVu Sans"/>
              </a:rPr>
              <a:t>3.0°C → 1 month</a:t>
            </a:r>
            <a:endParaRPr b="0" lang="en-GB" sz="1800" spc="-1" strike="noStrike">
              <a:solidFill>
                <a:srgbClr val="000000"/>
              </a:solidFill>
              <a:latin typeface="Arial"/>
            </a:endParaRPr>
          </a:p>
          <a:p>
            <a:pPr lvl="1" marL="432000" indent="-210960" defTabSz="9144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Southern Europe</a:t>
            </a:r>
            <a:endParaRPr b="0" lang="en-GB" sz="1800" spc="-1" strike="noStrike">
              <a:solidFill>
                <a:srgbClr val="000000"/>
              </a:solidFill>
              <a:latin typeface="Arial"/>
            </a:endParaRPr>
          </a:p>
          <a:p>
            <a:pPr lvl="2" marL="648000" indent="-210960" defTabSz="914400">
              <a:lnSpc>
                <a:spcPct val="100000"/>
              </a:lnSpc>
              <a:spcBef>
                <a:spcPts val="360"/>
              </a:spcBef>
              <a:buClr>
                <a:srgbClr val="000000"/>
              </a:buClr>
              <a:buSzPct val="45000"/>
              <a:buFont typeface="Wingdings" charset="2"/>
              <a:buChar char=""/>
            </a:pPr>
            <a:r>
              <a:rPr b="0" lang="en-US" sz="1800" spc="-1" strike="noStrike">
                <a:solidFill>
                  <a:srgbClr val="000000"/>
                </a:solidFill>
                <a:latin typeface="DejaVu Sans"/>
                <a:ea typeface="DejaVu Sans"/>
              </a:rPr>
              <a:t>1.5°C → 3 months</a:t>
            </a:r>
            <a:endParaRPr b="0" lang="en-GB" sz="1800" spc="-1" strike="noStrike">
              <a:solidFill>
                <a:srgbClr val="000000"/>
              </a:solidFill>
              <a:latin typeface="Arial"/>
            </a:endParaRPr>
          </a:p>
          <a:p>
            <a:pPr lvl="2" marL="648000" indent="-210960" defTabSz="914400">
              <a:lnSpc>
                <a:spcPct val="100000"/>
              </a:lnSpc>
              <a:spcBef>
                <a:spcPts val="360"/>
              </a:spcBef>
              <a:buClr>
                <a:srgbClr val="000000"/>
              </a:buClr>
              <a:buSzPct val="45000"/>
              <a:buFont typeface="Wingdings" charset="2"/>
              <a:buChar char=""/>
            </a:pPr>
            <a:r>
              <a:rPr b="0" lang="en-US" sz="1800" spc="-1" strike="noStrike">
                <a:solidFill>
                  <a:srgbClr val="000000"/>
                </a:solidFill>
                <a:latin typeface="DejaVu Sans"/>
                <a:ea typeface="DejaVu Sans"/>
              </a:rPr>
              <a:t>2.0°C → 6 months</a:t>
            </a:r>
            <a:endParaRPr b="0" lang="en-GB" sz="1800" spc="-1" strike="noStrike">
              <a:solidFill>
                <a:srgbClr val="000000"/>
              </a:solidFill>
              <a:latin typeface="Arial"/>
            </a:endParaRPr>
          </a:p>
          <a:p>
            <a:pPr lvl="2" marL="648000" indent="-210960" defTabSz="914400">
              <a:lnSpc>
                <a:spcPct val="100000"/>
              </a:lnSpc>
              <a:spcBef>
                <a:spcPts val="360"/>
              </a:spcBef>
              <a:buClr>
                <a:srgbClr val="000000"/>
              </a:buClr>
              <a:buSzPct val="45000"/>
              <a:buFont typeface="Wingdings" charset="2"/>
              <a:buChar char=""/>
            </a:pPr>
            <a:r>
              <a:rPr b="0" lang="en-US" sz="1800" spc="-1" strike="noStrike">
                <a:solidFill>
                  <a:srgbClr val="000000"/>
                </a:solidFill>
                <a:latin typeface="DejaVu Sans"/>
                <a:ea typeface="DejaVu Sans"/>
              </a:rPr>
              <a:t>3.0°C → 12 months</a:t>
            </a:r>
            <a:endParaRPr b="0" lang="en-GB" sz="1800" spc="-1" strike="noStrike">
              <a:solidFill>
                <a:srgbClr val="000000"/>
              </a:solidFill>
              <a:latin typeface="Arial"/>
            </a:endParaRPr>
          </a:p>
        </p:txBody>
      </p:sp>
      <p:sp>
        <p:nvSpPr>
          <p:cNvPr id="595" name="CustomShape 6"/>
          <p:cNvSpPr/>
          <p:nvPr/>
        </p:nvSpPr>
        <p:spPr>
          <a:xfrm>
            <a:off x="4937760" y="1460160"/>
            <a:ext cx="4410000" cy="5024880"/>
          </a:xfrm>
          <a:prstGeom prst="rect">
            <a:avLst/>
          </a:prstGeom>
          <a:noFill/>
          <a:ln w="0">
            <a:noFill/>
          </a:ln>
        </p:spPr>
        <p:style>
          <a:lnRef idx="0"/>
          <a:fillRef idx="0"/>
          <a:effectRef idx="0"/>
          <a:fontRef idx="minor"/>
        </p:style>
        <p:txBody>
          <a:bodyPr lIns="90000" rIns="90000" tIns="45000" bIns="45000" anchor="ctr">
            <a:noAutofit/>
          </a:bodyPr>
          <a:p>
            <a:pPr defTabSz="914400">
              <a:lnSpc>
                <a:spcPct val="100000"/>
              </a:lnSpc>
            </a:pPr>
            <a:endParaRPr b="0" lang="en-GB" sz="1800" spc="-1" strike="noStrike">
              <a:solidFill>
                <a:srgbClr val="000000"/>
              </a:solidFill>
              <a:latin typeface="Arial"/>
            </a:endParaRPr>
          </a:p>
          <a:p>
            <a:pPr lvl="1" marL="432000" indent="-210960" defTabSz="9144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Western Europe</a:t>
            </a:r>
            <a:endParaRPr b="0" lang="en-GB" sz="1800" spc="-1" strike="noStrike">
              <a:solidFill>
                <a:srgbClr val="000000"/>
              </a:solidFill>
              <a:latin typeface="Arial"/>
            </a:endParaRPr>
          </a:p>
          <a:p>
            <a:pPr lvl="2" marL="648000" indent="-210960" defTabSz="914400">
              <a:lnSpc>
                <a:spcPct val="100000"/>
              </a:lnSpc>
              <a:spcBef>
                <a:spcPts val="360"/>
              </a:spcBef>
              <a:buClr>
                <a:srgbClr val="000000"/>
              </a:buClr>
              <a:buSzPct val="45000"/>
              <a:buFont typeface="Wingdings" charset="2"/>
              <a:buChar char=""/>
            </a:pPr>
            <a:r>
              <a:rPr b="0" lang="en-US" sz="1800" spc="-1" strike="noStrike">
                <a:solidFill>
                  <a:srgbClr val="000000"/>
                </a:solidFill>
                <a:latin typeface="DejaVu Sans"/>
                <a:ea typeface="DejaVu Sans"/>
              </a:rPr>
              <a:t>1.5°C → 1 month</a:t>
            </a:r>
            <a:endParaRPr b="0" lang="en-GB" sz="1800" spc="-1" strike="noStrike">
              <a:solidFill>
                <a:srgbClr val="000000"/>
              </a:solidFill>
              <a:latin typeface="Arial"/>
            </a:endParaRPr>
          </a:p>
          <a:p>
            <a:pPr lvl="2" marL="648000" indent="-210960" defTabSz="914400">
              <a:lnSpc>
                <a:spcPct val="100000"/>
              </a:lnSpc>
              <a:spcBef>
                <a:spcPts val="360"/>
              </a:spcBef>
              <a:buClr>
                <a:srgbClr val="000000"/>
              </a:buClr>
              <a:buSzPct val="45000"/>
              <a:buFont typeface="Wingdings" charset="2"/>
              <a:buChar char=""/>
            </a:pPr>
            <a:r>
              <a:rPr b="0" lang="en-US" sz="1800" spc="-1" strike="noStrike">
                <a:solidFill>
                  <a:srgbClr val="000000"/>
                </a:solidFill>
                <a:latin typeface="DejaVu Sans"/>
                <a:ea typeface="DejaVu Sans"/>
              </a:rPr>
              <a:t>2.0°C → 2 months</a:t>
            </a:r>
            <a:endParaRPr b="0" lang="en-GB" sz="1800" spc="-1" strike="noStrike">
              <a:solidFill>
                <a:srgbClr val="000000"/>
              </a:solidFill>
              <a:latin typeface="Arial"/>
            </a:endParaRPr>
          </a:p>
          <a:p>
            <a:pPr lvl="2" marL="648000" indent="-210960" defTabSz="914400">
              <a:lnSpc>
                <a:spcPct val="100000"/>
              </a:lnSpc>
              <a:spcBef>
                <a:spcPts val="360"/>
              </a:spcBef>
              <a:buClr>
                <a:srgbClr val="000000"/>
              </a:buClr>
              <a:buSzPct val="45000"/>
              <a:buFont typeface="Wingdings" charset="2"/>
              <a:buChar char=""/>
            </a:pPr>
            <a:r>
              <a:rPr b="0" lang="en-US" sz="1800" spc="-1" strike="noStrike">
                <a:solidFill>
                  <a:srgbClr val="000000"/>
                </a:solidFill>
                <a:latin typeface="DejaVu Sans"/>
                <a:ea typeface="DejaVu Sans"/>
              </a:rPr>
              <a:t>3.0°C → 4 months</a:t>
            </a:r>
            <a:endParaRPr b="0" lang="en-GB" sz="1800" spc="-1" strike="noStrike">
              <a:solidFill>
                <a:srgbClr val="000000"/>
              </a:solidFill>
              <a:latin typeface="Arial"/>
            </a:endParaRPr>
          </a:p>
          <a:p>
            <a:pPr defTabSz="914400">
              <a:lnSpc>
                <a:spcPct val="100000"/>
              </a:lnSpc>
              <a:spcBef>
                <a:spcPts val="360"/>
              </a:spcBef>
            </a:pPr>
            <a:endParaRPr b="0" lang="en-GB" sz="1800" spc="-1" strike="noStrike">
              <a:solidFill>
                <a:srgbClr val="000000"/>
              </a:solidFill>
              <a:latin typeface="Arial"/>
            </a:endParaRPr>
          </a:p>
          <a:p>
            <a:pPr defTabSz="914400">
              <a:lnSpc>
                <a:spcPct val="100000"/>
              </a:lnSpc>
              <a:spcBef>
                <a:spcPts val="360"/>
              </a:spcBef>
            </a:pPr>
            <a:r>
              <a:rPr b="0" lang="en-US" sz="1800" spc="-1" strike="noStrike">
                <a:solidFill>
                  <a:srgbClr val="ffffff"/>
                </a:solidFill>
                <a:latin typeface="DejaVu Sans"/>
                <a:ea typeface="DejaVu Sans"/>
              </a:rPr>
              <a:t>Extreme case → North Africa:</a:t>
            </a:r>
            <a:endParaRPr b="0" lang="en-GB" sz="1800" spc="-1" strike="noStrike">
              <a:solidFill>
                <a:srgbClr val="000000"/>
              </a:solidFill>
              <a:latin typeface="Arial"/>
            </a:endParaRPr>
          </a:p>
          <a:p>
            <a:pPr defTabSz="914400">
              <a:lnSpc>
                <a:spcPct val="100000"/>
              </a:lnSpc>
              <a:spcBef>
                <a:spcPts val="360"/>
              </a:spcBef>
            </a:pPr>
            <a:r>
              <a:rPr b="0" lang="en-US" sz="1800" spc="-1" strike="noStrike">
                <a:solidFill>
                  <a:srgbClr val="ffffff"/>
                </a:solidFill>
                <a:latin typeface="DejaVu Sans"/>
                <a:ea typeface="DejaVu Sans"/>
              </a:rPr>
              <a:t>1.5°C → 7 months</a:t>
            </a:r>
            <a:endParaRPr b="0" lang="en-GB" sz="1800" spc="-1" strike="noStrike">
              <a:solidFill>
                <a:srgbClr val="000000"/>
              </a:solidFill>
              <a:latin typeface="Arial"/>
            </a:endParaRPr>
          </a:p>
          <a:p>
            <a:pPr defTabSz="914400">
              <a:lnSpc>
                <a:spcPct val="100000"/>
              </a:lnSpc>
              <a:spcBef>
                <a:spcPts val="360"/>
              </a:spcBef>
            </a:pPr>
            <a:r>
              <a:rPr b="0" lang="en-US" sz="1800" spc="-1" strike="noStrike">
                <a:solidFill>
                  <a:srgbClr val="ffffff"/>
                </a:solidFill>
                <a:latin typeface="DejaVu Sans"/>
                <a:ea typeface="DejaVu Sans"/>
              </a:rPr>
              <a:t>2.0°C → 20 months</a:t>
            </a:r>
            <a:endParaRPr b="0" lang="en-GB" sz="1800" spc="-1" strike="noStrike">
              <a:solidFill>
                <a:srgbClr val="000000"/>
              </a:solidFill>
              <a:latin typeface="Arial"/>
            </a:endParaRPr>
          </a:p>
          <a:p>
            <a:pPr defTabSz="914400">
              <a:lnSpc>
                <a:spcPct val="100000"/>
              </a:lnSpc>
              <a:spcBef>
                <a:spcPts val="360"/>
              </a:spcBef>
            </a:pPr>
            <a:r>
              <a:rPr b="0" lang="en-US" sz="1800" spc="-1" strike="noStrike">
                <a:solidFill>
                  <a:srgbClr val="ffffff"/>
                </a:solidFill>
                <a:latin typeface="DejaVu Sans"/>
                <a:ea typeface="DejaVu Sans"/>
              </a:rPr>
              <a:t>3.0°C → </a:t>
            </a:r>
            <a:r>
              <a:rPr b="1" lang="en-US" sz="1800" spc="-1" strike="noStrike">
                <a:solidFill>
                  <a:srgbClr val="ffffff"/>
                </a:solidFill>
                <a:latin typeface="DejaVu Sans"/>
                <a:ea typeface="DejaVu Sans"/>
              </a:rPr>
              <a:t>60 months</a:t>
            </a:r>
            <a:endParaRPr b="0" lang="en-GB" sz="1800" spc="-1" strike="noStrike">
              <a:solidFill>
                <a:srgbClr val="000000"/>
              </a:solidFill>
              <a:latin typeface="Arial"/>
            </a:endParaRPr>
          </a:p>
          <a:p>
            <a:pPr defTabSz="914400">
              <a:lnSpc>
                <a:spcPct val="100000"/>
              </a:lnSpc>
              <a:spcBef>
                <a:spcPts val="360"/>
              </a:spcBef>
            </a:pPr>
            <a:endParaRPr b="0" lang="en-GB" sz="1800" spc="-1" strike="noStrike">
              <a:solidFill>
                <a:srgbClr val="000000"/>
              </a:solidFill>
              <a:latin typeface="Arial"/>
            </a:endParaRPr>
          </a:p>
          <a:p>
            <a:pPr defTabSz="914400">
              <a:lnSpc>
                <a:spcPct val="100000"/>
              </a:lnSpc>
              <a:spcBef>
                <a:spcPts val="360"/>
              </a:spcBef>
            </a:pPr>
            <a:endParaRPr b="0" lang="en-GB" sz="1800" spc="-1" strike="noStrike">
              <a:solidFill>
                <a:srgbClr val="000000"/>
              </a:solidFill>
              <a:latin typeface="Arial"/>
            </a:endParaRPr>
          </a:p>
          <a:p>
            <a:pPr defTabSz="914400">
              <a:lnSpc>
                <a:spcPct val="100000"/>
              </a:lnSpc>
              <a:spcBef>
                <a:spcPts val="360"/>
              </a:spcBef>
            </a:pPr>
            <a:endParaRPr b="0" lang="en-GB" sz="1800" spc="-1" strike="noStrike">
              <a:solidFill>
                <a:srgbClr val="000000"/>
              </a:solidFill>
              <a:latin typeface="Arial"/>
            </a:endParaRPr>
          </a:p>
          <a:p>
            <a:pPr defTabSz="914400">
              <a:lnSpc>
                <a:spcPct val="100000"/>
              </a:lnSpc>
              <a:spcBef>
                <a:spcPts val="360"/>
              </a:spcBef>
            </a:pP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6" name="CustomShape 1"/>
          <p:cNvSpPr/>
          <p:nvPr/>
        </p:nvSpPr>
        <p:spPr>
          <a:xfrm>
            <a:off x="335520" y="764640"/>
            <a:ext cx="10737360" cy="4881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How Much Time Do We Have Left?</a:t>
            </a:r>
            <a:endParaRPr b="0" lang="en-GB" sz="2400" spc="-1" strike="noStrike">
              <a:solidFill>
                <a:srgbClr val="000000"/>
              </a:solidFill>
              <a:latin typeface="Arial"/>
            </a:endParaRPr>
          </a:p>
        </p:txBody>
      </p:sp>
      <p:sp>
        <p:nvSpPr>
          <p:cNvPr id="597" name="CustomShape 2"/>
          <p:cNvSpPr/>
          <p:nvPr/>
        </p:nvSpPr>
        <p:spPr>
          <a:xfrm>
            <a:off x="432720" y="1148040"/>
            <a:ext cx="10346400" cy="4870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598" name="CustomShape 3"/>
          <p:cNvSpPr/>
          <p:nvPr/>
        </p:nvSpPr>
        <p:spPr>
          <a:xfrm>
            <a:off x="432720" y="1148040"/>
            <a:ext cx="10346400" cy="48708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1.5°C vs. 2/3/4°C – More rain, but not everywhere</a:t>
            </a:r>
            <a:endParaRPr b="0" lang="en-GB" sz="2200" spc="-1" strike="noStrike">
              <a:solidFill>
                <a:srgbClr val="000000"/>
              </a:solidFill>
              <a:latin typeface="Arial"/>
            </a:endParaRPr>
          </a:p>
        </p:txBody>
      </p:sp>
      <p:sp>
        <p:nvSpPr>
          <p:cNvPr id="599" name="CustomShape 4"/>
          <p:cNvSpPr/>
          <p:nvPr/>
        </p:nvSpPr>
        <p:spPr>
          <a:xfrm>
            <a:off x="263520" y="6311160"/>
            <a:ext cx="10609560" cy="227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https://interactive.carbonbrief.org/impacts-climate-change-one-point-five-degrees-two-degrees</a:t>
            </a:r>
            <a:endParaRPr b="0" lang="en-GB" sz="900" spc="-1" strike="noStrike">
              <a:solidFill>
                <a:srgbClr val="000000"/>
              </a:solidFill>
              <a:latin typeface="Arial"/>
            </a:endParaRPr>
          </a:p>
        </p:txBody>
      </p:sp>
      <p:sp>
        <p:nvSpPr>
          <p:cNvPr id="600" name="CustomShape 5"/>
          <p:cNvSpPr/>
          <p:nvPr/>
        </p:nvSpPr>
        <p:spPr>
          <a:xfrm>
            <a:off x="335520" y="1268280"/>
            <a:ext cx="4686480" cy="5024880"/>
          </a:xfrm>
          <a:prstGeom prst="rect">
            <a:avLst/>
          </a:prstGeom>
          <a:noFill/>
          <a:ln w="0">
            <a:noFill/>
          </a:ln>
        </p:spPr>
        <p:style>
          <a:lnRef idx="0"/>
          <a:fillRef idx="0"/>
          <a:effectRef idx="0"/>
          <a:fontRef idx="minor"/>
        </p:style>
        <p:txBody>
          <a:bodyPr lIns="90000" rIns="90000" tIns="45000" bIns="45000" anchor="ctr">
            <a:noAutofit/>
          </a:bodyPr>
          <a:p>
            <a:pPr defTabSz="914400">
              <a:lnSpc>
                <a:spcPct val="100000"/>
              </a:lnSpc>
            </a:pPr>
            <a:endParaRPr b="0" lang="en-GB" sz="1800" spc="-1" strike="noStrike">
              <a:solidFill>
                <a:srgbClr val="000000"/>
              </a:solidFill>
              <a:latin typeface="Arial"/>
            </a:endParaRPr>
          </a:p>
          <a:p>
            <a:pPr marL="195120" indent="-18216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Average drought length (</a:t>
            </a:r>
            <a:r>
              <a:rPr b="0" lang="en-US" sz="1800" spc="-1" strike="noStrike" u="sng">
                <a:solidFill>
                  <a:srgbClr val="000000"/>
                </a:solidFill>
                <a:uFillTx/>
                <a:latin typeface="DejaVu Sans"/>
                <a:ea typeface="DejaVu Sans"/>
              </a:rPr>
              <a:t>Europe</a:t>
            </a:r>
            <a:r>
              <a:rPr b="0" lang="en-US" sz="1800" spc="-1" strike="noStrike">
                <a:solidFill>
                  <a:srgbClr val="000000"/>
                </a:solidFill>
                <a:latin typeface="DejaVu Sans"/>
                <a:ea typeface="DejaVu Sans"/>
              </a:rPr>
              <a:t>):</a:t>
            </a:r>
            <a:endParaRPr b="0" lang="en-GB" sz="1800" spc="-1" strike="noStrike">
              <a:solidFill>
                <a:srgbClr val="000000"/>
              </a:solidFill>
              <a:latin typeface="Arial"/>
            </a:endParaRPr>
          </a:p>
          <a:p>
            <a:pPr lvl="1" marL="432000" indent="-210960" defTabSz="9144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Eastern Europe</a:t>
            </a:r>
            <a:endParaRPr b="0" lang="en-GB" sz="1800" spc="-1" strike="noStrike">
              <a:solidFill>
                <a:srgbClr val="000000"/>
              </a:solidFill>
              <a:latin typeface="Arial"/>
            </a:endParaRPr>
          </a:p>
          <a:p>
            <a:pPr lvl="2" marL="648000" indent="-210960" defTabSz="914400">
              <a:lnSpc>
                <a:spcPct val="100000"/>
              </a:lnSpc>
              <a:spcBef>
                <a:spcPts val="360"/>
              </a:spcBef>
              <a:buClr>
                <a:srgbClr val="000000"/>
              </a:buClr>
              <a:buSzPct val="45000"/>
              <a:buFont typeface="Wingdings" charset="2"/>
              <a:buChar char=""/>
            </a:pPr>
            <a:r>
              <a:rPr b="0" lang="en-US" sz="1800" spc="-1" strike="noStrike">
                <a:solidFill>
                  <a:srgbClr val="000000"/>
                </a:solidFill>
                <a:latin typeface="DejaVu Sans"/>
                <a:ea typeface="DejaVu Sans"/>
              </a:rPr>
              <a:t>1.5°C → 2 months</a:t>
            </a:r>
            <a:endParaRPr b="0" lang="en-GB" sz="1800" spc="-1" strike="noStrike">
              <a:solidFill>
                <a:srgbClr val="000000"/>
              </a:solidFill>
              <a:latin typeface="Arial"/>
            </a:endParaRPr>
          </a:p>
          <a:p>
            <a:pPr lvl="2" marL="648000" indent="-210960" defTabSz="914400">
              <a:lnSpc>
                <a:spcPct val="100000"/>
              </a:lnSpc>
              <a:spcBef>
                <a:spcPts val="360"/>
              </a:spcBef>
              <a:buClr>
                <a:srgbClr val="000000"/>
              </a:buClr>
              <a:buSzPct val="45000"/>
              <a:buFont typeface="Wingdings" charset="2"/>
              <a:buChar char=""/>
            </a:pPr>
            <a:r>
              <a:rPr b="0" lang="en-US" sz="1800" spc="-1" strike="noStrike">
                <a:solidFill>
                  <a:srgbClr val="000000"/>
                </a:solidFill>
                <a:latin typeface="DejaVu Sans"/>
                <a:ea typeface="DejaVu Sans"/>
              </a:rPr>
              <a:t>2.0°C → 4 months</a:t>
            </a:r>
            <a:endParaRPr b="0" lang="en-GB" sz="1800" spc="-1" strike="noStrike">
              <a:solidFill>
                <a:srgbClr val="000000"/>
              </a:solidFill>
              <a:latin typeface="Arial"/>
            </a:endParaRPr>
          </a:p>
          <a:p>
            <a:pPr lvl="2" marL="648000" indent="-210960" defTabSz="914400">
              <a:lnSpc>
                <a:spcPct val="100000"/>
              </a:lnSpc>
              <a:spcBef>
                <a:spcPts val="360"/>
              </a:spcBef>
              <a:buClr>
                <a:srgbClr val="000000"/>
              </a:buClr>
              <a:buSzPct val="45000"/>
              <a:buFont typeface="Wingdings" charset="2"/>
              <a:buChar char=""/>
            </a:pPr>
            <a:r>
              <a:rPr b="0" lang="en-US" sz="1800" spc="-1" strike="noStrike">
                <a:solidFill>
                  <a:srgbClr val="000000"/>
                </a:solidFill>
                <a:latin typeface="DejaVu Sans"/>
                <a:ea typeface="DejaVu Sans"/>
              </a:rPr>
              <a:t>3.0°C → 8 months</a:t>
            </a:r>
            <a:endParaRPr b="0" lang="en-GB" sz="1800" spc="-1" strike="noStrike">
              <a:solidFill>
                <a:srgbClr val="000000"/>
              </a:solidFill>
              <a:latin typeface="Arial"/>
            </a:endParaRPr>
          </a:p>
          <a:p>
            <a:pPr lvl="1" marL="432000" indent="-210960" defTabSz="9144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Northern Europe</a:t>
            </a:r>
            <a:endParaRPr b="0" lang="en-GB" sz="1800" spc="-1" strike="noStrike">
              <a:solidFill>
                <a:srgbClr val="000000"/>
              </a:solidFill>
              <a:latin typeface="Arial"/>
            </a:endParaRPr>
          </a:p>
          <a:p>
            <a:pPr lvl="2" marL="648000" indent="-210960" defTabSz="914400">
              <a:lnSpc>
                <a:spcPct val="100000"/>
              </a:lnSpc>
              <a:spcBef>
                <a:spcPts val="360"/>
              </a:spcBef>
              <a:buClr>
                <a:srgbClr val="000000"/>
              </a:buClr>
              <a:buSzPct val="45000"/>
              <a:buFont typeface="Wingdings" charset="2"/>
              <a:buChar char=""/>
            </a:pPr>
            <a:r>
              <a:rPr b="0" lang="en-US" sz="1800" spc="-1" strike="noStrike">
                <a:solidFill>
                  <a:srgbClr val="000000"/>
                </a:solidFill>
                <a:latin typeface="DejaVu Sans"/>
                <a:ea typeface="DejaVu Sans"/>
              </a:rPr>
              <a:t>1.5°C → 0 month</a:t>
            </a:r>
            <a:endParaRPr b="0" lang="en-GB" sz="1800" spc="-1" strike="noStrike">
              <a:solidFill>
                <a:srgbClr val="000000"/>
              </a:solidFill>
              <a:latin typeface="Arial"/>
            </a:endParaRPr>
          </a:p>
          <a:p>
            <a:pPr lvl="2" marL="648000" indent="-210960" defTabSz="914400">
              <a:lnSpc>
                <a:spcPct val="100000"/>
              </a:lnSpc>
              <a:spcBef>
                <a:spcPts val="360"/>
              </a:spcBef>
              <a:buClr>
                <a:srgbClr val="000000"/>
              </a:buClr>
              <a:buSzPct val="45000"/>
              <a:buFont typeface="Wingdings" charset="2"/>
              <a:buChar char=""/>
            </a:pPr>
            <a:r>
              <a:rPr b="0" lang="en-US" sz="1800" spc="-1" strike="noStrike">
                <a:solidFill>
                  <a:srgbClr val="000000"/>
                </a:solidFill>
                <a:latin typeface="DejaVu Sans"/>
                <a:ea typeface="DejaVu Sans"/>
              </a:rPr>
              <a:t>2.0°C → 0 month</a:t>
            </a:r>
            <a:endParaRPr b="0" lang="en-GB" sz="1800" spc="-1" strike="noStrike">
              <a:solidFill>
                <a:srgbClr val="000000"/>
              </a:solidFill>
              <a:latin typeface="Arial"/>
            </a:endParaRPr>
          </a:p>
          <a:p>
            <a:pPr lvl="2" marL="648000" indent="-210960" defTabSz="914400">
              <a:lnSpc>
                <a:spcPct val="100000"/>
              </a:lnSpc>
              <a:spcBef>
                <a:spcPts val="360"/>
              </a:spcBef>
              <a:buClr>
                <a:srgbClr val="000000"/>
              </a:buClr>
              <a:buSzPct val="45000"/>
              <a:buFont typeface="Wingdings" charset="2"/>
              <a:buChar char=""/>
            </a:pPr>
            <a:r>
              <a:rPr b="0" lang="en-US" sz="1800" spc="-1" strike="noStrike">
                <a:solidFill>
                  <a:srgbClr val="000000"/>
                </a:solidFill>
                <a:latin typeface="DejaVu Sans"/>
                <a:ea typeface="DejaVu Sans"/>
              </a:rPr>
              <a:t>3.0°C → 1 month</a:t>
            </a:r>
            <a:endParaRPr b="0" lang="en-GB" sz="1800" spc="-1" strike="noStrike">
              <a:solidFill>
                <a:srgbClr val="000000"/>
              </a:solidFill>
              <a:latin typeface="Arial"/>
            </a:endParaRPr>
          </a:p>
          <a:p>
            <a:pPr lvl="1" marL="432000" indent="-210960" defTabSz="9144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Southern Europe</a:t>
            </a:r>
            <a:endParaRPr b="0" lang="en-GB" sz="1800" spc="-1" strike="noStrike">
              <a:solidFill>
                <a:srgbClr val="000000"/>
              </a:solidFill>
              <a:latin typeface="Arial"/>
            </a:endParaRPr>
          </a:p>
          <a:p>
            <a:pPr lvl="2" marL="648000" indent="-210960" defTabSz="914400">
              <a:lnSpc>
                <a:spcPct val="100000"/>
              </a:lnSpc>
              <a:spcBef>
                <a:spcPts val="360"/>
              </a:spcBef>
              <a:buClr>
                <a:srgbClr val="000000"/>
              </a:buClr>
              <a:buSzPct val="45000"/>
              <a:buFont typeface="Wingdings" charset="2"/>
              <a:buChar char=""/>
            </a:pPr>
            <a:r>
              <a:rPr b="0" lang="en-US" sz="1800" spc="-1" strike="noStrike">
                <a:solidFill>
                  <a:srgbClr val="000000"/>
                </a:solidFill>
                <a:latin typeface="DejaVu Sans"/>
                <a:ea typeface="DejaVu Sans"/>
              </a:rPr>
              <a:t>1.5°C → 3 months</a:t>
            </a:r>
            <a:endParaRPr b="0" lang="en-GB" sz="1800" spc="-1" strike="noStrike">
              <a:solidFill>
                <a:srgbClr val="000000"/>
              </a:solidFill>
              <a:latin typeface="Arial"/>
            </a:endParaRPr>
          </a:p>
          <a:p>
            <a:pPr lvl="2" marL="648000" indent="-210960" defTabSz="914400">
              <a:lnSpc>
                <a:spcPct val="100000"/>
              </a:lnSpc>
              <a:spcBef>
                <a:spcPts val="360"/>
              </a:spcBef>
              <a:buClr>
                <a:srgbClr val="000000"/>
              </a:buClr>
              <a:buSzPct val="45000"/>
              <a:buFont typeface="Wingdings" charset="2"/>
              <a:buChar char=""/>
            </a:pPr>
            <a:r>
              <a:rPr b="0" lang="en-US" sz="1800" spc="-1" strike="noStrike">
                <a:solidFill>
                  <a:srgbClr val="000000"/>
                </a:solidFill>
                <a:latin typeface="DejaVu Sans"/>
                <a:ea typeface="DejaVu Sans"/>
              </a:rPr>
              <a:t>2.0°C → 6 months</a:t>
            </a:r>
            <a:endParaRPr b="0" lang="en-GB" sz="1800" spc="-1" strike="noStrike">
              <a:solidFill>
                <a:srgbClr val="000000"/>
              </a:solidFill>
              <a:latin typeface="Arial"/>
            </a:endParaRPr>
          </a:p>
          <a:p>
            <a:pPr lvl="2" marL="648000" indent="-210960" defTabSz="914400">
              <a:lnSpc>
                <a:spcPct val="100000"/>
              </a:lnSpc>
              <a:spcBef>
                <a:spcPts val="360"/>
              </a:spcBef>
              <a:buClr>
                <a:srgbClr val="000000"/>
              </a:buClr>
              <a:buSzPct val="45000"/>
              <a:buFont typeface="Wingdings" charset="2"/>
              <a:buChar char=""/>
            </a:pPr>
            <a:r>
              <a:rPr b="0" lang="en-US" sz="1800" spc="-1" strike="noStrike">
                <a:solidFill>
                  <a:srgbClr val="000000"/>
                </a:solidFill>
                <a:latin typeface="DejaVu Sans"/>
                <a:ea typeface="DejaVu Sans"/>
              </a:rPr>
              <a:t>3.0°C → 12 months</a:t>
            </a:r>
            <a:endParaRPr b="0" lang="en-GB" sz="1800" spc="-1" strike="noStrike">
              <a:solidFill>
                <a:srgbClr val="000000"/>
              </a:solidFill>
              <a:latin typeface="Arial"/>
            </a:endParaRPr>
          </a:p>
        </p:txBody>
      </p:sp>
      <p:sp>
        <p:nvSpPr>
          <p:cNvPr id="601" name="CustomShape 6"/>
          <p:cNvSpPr/>
          <p:nvPr/>
        </p:nvSpPr>
        <p:spPr>
          <a:xfrm>
            <a:off x="4937760" y="1460160"/>
            <a:ext cx="4410000" cy="5024880"/>
          </a:xfrm>
          <a:prstGeom prst="rect">
            <a:avLst/>
          </a:prstGeom>
          <a:noFill/>
          <a:ln w="0">
            <a:noFill/>
          </a:ln>
        </p:spPr>
        <p:style>
          <a:lnRef idx="0"/>
          <a:fillRef idx="0"/>
          <a:effectRef idx="0"/>
          <a:fontRef idx="minor"/>
        </p:style>
        <p:txBody>
          <a:bodyPr lIns="90000" rIns="90000" tIns="45000" bIns="45000" anchor="ctr">
            <a:noAutofit/>
          </a:bodyPr>
          <a:p>
            <a:pPr defTabSz="914400">
              <a:lnSpc>
                <a:spcPct val="100000"/>
              </a:lnSpc>
            </a:pPr>
            <a:endParaRPr b="0" lang="en-GB" sz="1800" spc="-1" strike="noStrike">
              <a:solidFill>
                <a:srgbClr val="000000"/>
              </a:solidFill>
              <a:latin typeface="Arial"/>
            </a:endParaRPr>
          </a:p>
          <a:p>
            <a:pPr lvl="1" marL="432000" indent="-210960" defTabSz="9144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Western Europe</a:t>
            </a:r>
            <a:endParaRPr b="0" lang="en-GB" sz="1800" spc="-1" strike="noStrike">
              <a:solidFill>
                <a:srgbClr val="000000"/>
              </a:solidFill>
              <a:latin typeface="Arial"/>
            </a:endParaRPr>
          </a:p>
          <a:p>
            <a:pPr lvl="2" marL="648000" indent="-210960" defTabSz="914400">
              <a:lnSpc>
                <a:spcPct val="100000"/>
              </a:lnSpc>
              <a:spcBef>
                <a:spcPts val="360"/>
              </a:spcBef>
              <a:buClr>
                <a:srgbClr val="000000"/>
              </a:buClr>
              <a:buSzPct val="45000"/>
              <a:buFont typeface="Wingdings" charset="2"/>
              <a:buChar char=""/>
            </a:pPr>
            <a:r>
              <a:rPr b="0" lang="en-US" sz="1800" spc="-1" strike="noStrike">
                <a:solidFill>
                  <a:srgbClr val="000000"/>
                </a:solidFill>
                <a:latin typeface="DejaVu Sans"/>
                <a:ea typeface="DejaVu Sans"/>
              </a:rPr>
              <a:t>1.5°C → 1 month</a:t>
            </a:r>
            <a:endParaRPr b="0" lang="en-GB" sz="1800" spc="-1" strike="noStrike">
              <a:solidFill>
                <a:srgbClr val="000000"/>
              </a:solidFill>
              <a:latin typeface="Arial"/>
            </a:endParaRPr>
          </a:p>
          <a:p>
            <a:pPr lvl="2" marL="648000" indent="-210960" defTabSz="914400">
              <a:lnSpc>
                <a:spcPct val="100000"/>
              </a:lnSpc>
              <a:spcBef>
                <a:spcPts val="360"/>
              </a:spcBef>
              <a:buClr>
                <a:srgbClr val="000000"/>
              </a:buClr>
              <a:buSzPct val="45000"/>
              <a:buFont typeface="Wingdings" charset="2"/>
              <a:buChar char=""/>
            </a:pPr>
            <a:r>
              <a:rPr b="0" lang="en-US" sz="1800" spc="-1" strike="noStrike">
                <a:solidFill>
                  <a:srgbClr val="000000"/>
                </a:solidFill>
                <a:latin typeface="DejaVu Sans"/>
                <a:ea typeface="DejaVu Sans"/>
              </a:rPr>
              <a:t>2.0°C → 2 months</a:t>
            </a:r>
            <a:endParaRPr b="0" lang="en-GB" sz="1800" spc="-1" strike="noStrike">
              <a:solidFill>
                <a:srgbClr val="000000"/>
              </a:solidFill>
              <a:latin typeface="Arial"/>
            </a:endParaRPr>
          </a:p>
          <a:p>
            <a:pPr lvl="2" marL="648000" indent="-210960" defTabSz="914400">
              <a:lnSpc>
                <a:spcPct val="100000"/>
              </a:lnSpc>
              <a:spcBef>
                <a:spcPts val="360"/>
              </a:spcBef>
              <a:buClr>
                <a:srgbClr val="000000"/>
              </a:buClr>
              <a:buSzPct val="45000"/>
              <a:buFont typeface="Wingdings" charset="2"/>
              <a:buChar char=""/>
            </a:pPr>
            <a:r>
              <a:rPr b="0" lang="en-US" sz="1800" spc="-1" strike="noStrike">
                <a:solidFill>
                  <a:srgbClr val="000000"/>
                </a:solidFill>
                <a:latin typeface="DejaVu Sans"/>
                <a:ea typeface="DejaVu Sans"/>
              </a:rPr>
              <a:t>3.0°C → 4 months</a:t>
            </a:r>
            <a:endParaRPr b="0" lang="en-GB" sz="1800" spc="-1" strike="noStrike">
              <a:solidFill>
                <a:srgbClr val="000000"/>
              </a:solidFill>
              <a:latin typeface="Arial"/>
            </a:endParaRPr>
          </a:p>
          <a:p>
            <a:pPr defTabSz="914400">
              <a:lnSpc>
                <a:spcPct val="100000"/>
              </a:lnSpc>
              <a:spcBef>
                <a:spcPts val="360"/>
              </a:spcBef>
            </a:pPr>
            <a:endParaRPr b="0" lang="en-GB" sz="1800" spc="-1" strike="noStrike">
              <a:solidFill>
                <a:srgbClr val="000000"/>
              </a:solidFill>
              <a:latin typeface="Arial"/>
            </a:endParaRPr>
          </a:p>
          <a:p>
            <a:pPr marL="195120" indent="-18216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Extreme case → North Africa:</a:t>
            </a:r>
            <a:endParaRPr b="0" lang="en-GB" sz="1800" spc="-1" strike="noStrike">
              <a:solidFill>
                <a:srgbClr val="000000"/>
              </a:solidFill>
              <a:latin typeface="Arial"/>
            </a:endParaRPr>
          </a:p>
          <a:p>
            <a:pPr lvl="1" marL="432000" indent="-210960" defTabSz="9144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1.5°C → 7 months</a:t>
            </a:r>
            <a:endParaRPr b="0" lang="en-GB" sz="1800" spc="-1" strike="noStrike">
              <a:solidFill>
                <a:srgbClr val="000000"/>
              </a:solidFill>
              <a:latin typeface="Arial"/>
            </a:endParaRPr>
          </a:p>
          <a:p>
            <a:pPr lvl="1" marL="432000" indent="-210960" defTabSz="9144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2.0°C → 20 months</a:t>
            </a:r>
            <a:endParaRPr b="0" lang="en-GB" sz="1800" spc="-1" strike="noStrike">
              <a:solidFill>
                <a:srgbClr val="000000"/>
              </a:solidFill>
              <a:latin typeface="Arial"/>
            </a:endParaRPr>
          </a:p>
          <a:p>
            <a:pPr lvl="1" marL="432000" indent="-210960" defTabSz="9144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3.0°C → </a:t>
            </a:r>
            <a:r>
              <a:rPr b="1" lang="en-US" sz="1800" spc="-1" strike="noStrike">
                <a:solidFill>
                  <a:srgbClr val="000000"/>
                </a:solidFill>
                <a:latin typeface="DejaVu Sans"/>
                <a:ea typeface="DejaVu Sans"/>
              </a:rPr>
              <a:t>60 months</a:t>
            </a:r>
            <a:endParaRPr b="0" lang="en-GB" sz="1800" spc="-1" strike="noStrike">
              <a:solidFill>
                <a:srgbClr val="000000"/>
              </a:solidFill>
              <a:latin typeface="Arial"/>
            </a:endParaRPr>
          </a:p>
          <a:p>
            <a:pPr defTabSz="914400">
              <a:lnSpc>
                <a:spcPct val="100000"/>
              </a:lnSpc>
              <a:spcBef>
                <a:spcPts val="360"/>
              </a:spcBef>
            </a:pPr>
            <a:endParaRPr b="0" lang="en-GB" sz="1800" spc="-1" strike="noStrike">
              <a:solidFill>
                <a:srgbClr val="000000"/>
              </a:solidFill>
              <a:latin typeface="Arial"/>
            </a:endParaRPr>
          </a:p>
          <a:p>
            <a:pPr defTabSz="914400">
              <a:lnSpc>
                <a:spcPct val="100000"/>
              </a:lnSpc>
              <a:spcBef>
                <a:spcPts val="360"/>
              </a:spcBef>
            </a:pPr>
            <a:endParaRPr b="0" lang="en-GB" sz="1800" spc="-1" strike="noStrike">
              <a:solidFill>
                <a:srgbClr val="000000"/>
              </a:solidFill>
              <a:latin typeface="Arial"/>
            </a:endParaRPr>
          </a:p>
          <a:p>
            <a:pPr defTabSz="914400">
              <a:lnSpc>
                <a:spcPct val="100000"/>
              </a:lnSpc>
              <a:spcBef>
                <a:spcPts val="360"/>
              </a:spcBef>
            </a:pPr>
            <a:endParaRPr b="0" lang="en-GB" sz="1800" spc="-1" strike="noStrike">
              <a:solidFill>
                <a:srgbClr val="000000"/>
              </a:solidFill>
              <a:latin typeface="Arial"/>
            </a:endParaRPr>
          </a:p>
          <a:p>
            <a:pPr defTabSz="914400">
              <a:lnSpc>
                <a:spcPct val="100000"/>
              </a:lnSpc>
              <a:spcBef>
                <a:spcPts val="360"/>
              </a:spcBef>
            </a:pP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02" name="CustomShape 1"/>
          <p:cNvSpPr/>
          <p:nvPr/>
        </p:nvSpPr>
        <p:spPr>
          <a:xfrm>
            <a:off x="335520" y="764640"/>
            <a:ext cx="10737360" cy="4881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How Much Time Do We Have Left?</a:t>
            </a:r>
            <a:endParaRPr b="0" lang="en-GB" sz="2400" spc="-1" strike="noStrike">
              <a:solidFill>
                <a:srgbClr val="000000"/>
              </a:solidFill>
              <a:latin typeface="Arial"/>
            </a:endParaRPr>
          </a:p>
        </p:txBody>
      </p:sp>
      <p:sp>
        <p:nvSpPr>
          <p:cNvPr id="603" name="CustomShape 2"/>
          <p:cNvSpPr/>
          <p:nvPr/>
        </p:nvSpPr>
        <p:spPr>
          <a:xfrm>
            <a:off x="432720" y="1148040"/>
            <a:ext cx="10346400" cy="4870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604" name="CustomShape 3"/>
          <p:cNvSpPr/>
          <p:nvPr/>
        </p:nvSpPr>
        <p:spPr>
          <a:xfrm>
            <a:off x="432720" y="1148040"/>
            <a:ext cx="10346400" cy="48708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1.5°C vs. 2/3/4°C – More rain, but not everywhere</a:t>
            </a:r>
            <a:endParaRPr b="0" lang="en-GB" sz="2200" spc="-1" strike="noStrike">
              <a:solidFill>
                <a:srgbClr val="000000"/>
              </a:solidFill>
              <a:latin typeface="Arial"/>
            </a:endParaRPr>
          </a:p>
        </p:txBody>
      </p:sp>
      <p:sp>
        <p:nvSpPr>
          <p:cNvPr id="605" name="CustomShape 4"/>
          <p:cNvSpPr/>
          <p:nvPr/>
        </p:nvSpPr>
        <p:spPr>
          <a:xfrm>
            <a:off x="263520" y="6311160"/>
            <a:ext cx="10609560" cy="227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https://interactive.carbonbrief.org/impacts-climate-change-one-point-five-degrees-two-degrees</a:t>
            </a:r>
            <a:endParaRPr b="0" lang="en-GB" sz="900" spc="-1" strike="noStrike">
              <a:solidFill>
                <a:srgbClr val="000000"/>
              </a:solidFill>
              <a:latin typeface="Arial"/>
            </a:endParaRPr>
          </a:p>
        </p:txBody>
      </p:sp>
      <p:sp>
        <p:nvSpPr>
          <p:cNvPr id="606" name="CustomShape 5"/>
          <p:cNvSpPr/>
          <p:nvPr/>
        </p:nvSpPr>
        <p:spPr>
          <a:xfrm>
            <a:off x="335520" y="1268280"/>
            <a:ext cx="10627920" cy="5024880"/>
          </a:xfrm>
          <a:prstGeom prst="rect">
            <a:avLst/>
          </a:prstGeom>
          <a:noFill/>
          <a:ln w="0">
            <a:noFill/>
          </a:ln>
        </p:spPr>
        <p:style>
          <a:lnRef idx="0"/>
          <a:fillRef idx="0"/>
          <a:effectRef idx="0"/>
          <a:fontRef idx="minor"/>
        </p:style>
        <p:txBody>
          <a:bodyPr lIns="90000" rIns="90000" tIns="45000" bIns="45000" anchor="ctr">
            <a:noAutofit/>
          </a:bodyPr>
          <a:p>
            <a:pPr defTabSz="914400">
              <a:lnSpc>
                <a:spcPct val="100000"/>
              </a:lnSpc>
            </a:pPr>
            <a:endParaRPr b="0" lang="en-GB" sz="1800" spc="-1" strike="noStrike">
              <a:solidFill>
                <a:srgbClr val="000000"/>
              </a:solidFill>
              <a:latin typeface="Arial"/>
            </a:endParaRPr>
          </a:p>
          <a:p>
            <a:pPr marL="195120" indent="-18216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Population exposed to water scarcity</a:t>
            </a:r>
            <a:endParaRPr b="0" lang="en-GB" sz="1800" spc="-1" strike="noStrike">
              <a:solidFill>
                <a:srgbClr val="000000"/>
              </a:solidFill>
              <a:latin typeface="Arial"/>
            </a:endParaRPr>
          </a:p>
          <a:p>
            <a:pPr lvl="1" marL="432000" indent="-210960" defTabSz="9144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1.5°C → 271 million </a:t>
            </a:r>
            <a:endParaRPr b="0" lang="en-GB" sz="1800" spc="-1" strike="noStrike">
              <a:solidFill>
                <a:srgbClr val="000000"/>
              </a:solidFill>
              <a:latin typeface="Arial"/>
            </a:endParaRPr>
          </a:p>
          <a:p>
            <a:pPr lvl="1" marL="432000" indent="-210960" defTabSz="9144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2.0°C → 388 million</a:t>
            </a:r>
            <a:endParaRPr b="0" lang="en-GB" sz="1800" spc="-1" strike="noStrike">
              <a:solidFill>
                <a:srgbClr val="000000"/>
              </a:solidFill>
              <a:latin typeface="Arial"/>
            </a:endParaRPr>
          </a:p>
          <a:p>
            <a:pPr defTabSz="914400">
              <a:lnSpc>
                <a:spcPct val="100000"/>
              </a:lnSpc>
              <a:spcBef>
                <a:spcPts val="360"/>
              </a:spcBef>
            </a:pPr>
            <a:endParaRPr b="0" lang="en-GB" sz="1800" spc="-1" strike="noStrike">
              <a:solidFill>
                <a:srgbClr val="000000"/>
              </a:solidFill>
              <a:latin typeface="Arial"/>
            </a:endParaRPr>
          </a:p>
          <a:p>
            <a:pPr defTabSz="914400">
              <a:lnSpc>
                <a:spcPct val="100000"/>
              </a:lnSpc>
              <a:spcBef>
                <a:spcPts val="360"/>
              </a:spcBef>
            </a:pPr>
            <a:r>
              <a:rPr b="0" lang="en-US" sz="1800" spc="-1" strike="noStrike">
                <a:solidFill>
                  <a:srgbClr val="ffffff"/>
                </a:solidFill>
                <a:latin typeface="DejaVu Sans"/>
                <a:ea typeface="DejaVu Sans"/>
              </a:rPr>
              <a:t>→ </a:t>
            </a:r>
            <a:r>
              <a:rPr b="0" lang="en-US" sz="1800" spc="-1" strike="noStrike">
                <a:solidFill>
                  <a:srgbClr val="ffffff"/>
                </a:solidFill>
                <a:latin typeface="DejaVu Sans"/>
                <a:ea typeface="DejaVu Sans"/>
              </a:rPr>
              <a:t>resource wars?</a:t>
            </a: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07" name="CustomShape 1"/>
          <p:cNvSpPr/>
          <p:nvPr/>
        </p:nvSpPr>
        <p:spPr>
          <a:xfrm>
            <a:off x="335520" y="764640"/>
            <a:ext cx="10737360" cy="4881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How Much Time Do We Have Left?</a:t>
            </a:r>
            <a:endParaRPr b="0" lang="en-GB" sz="2400" spc="-1" strike="noStrike">
              <a:solidFill>
                <a:srgbClr val="000000"/>
              </a:solidFill>
              <a:latin typeface="Arial"/>
            </a:endParaRPr>
          </a:p>
        </p:txBody>
      </p:sp>
      <p:sp>
        <p:nvSpPr>
          <p:cNvPr id="608" name="CustomShape 2"/>
          <p:cNvSpPr/>
          <p:nvPr/>
        </p:nvSpPr>
        <p:spPr>
          <a:xfrm>
            <a:off x="432720" y="1148040"/>
            <a:ext cx="10346400" cy="4870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609" name="CustomShape 3"/>
          <p:cNvSpPr/>
          <p:nvPr/>
        </p:nvSpPr>
        <p:spPr>
          <a:xfrm>
            <a:off x="432720" y="1148040"/>
            <a:ext cx="10346400" cy="48708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1.5°C vs. 2/3/4°C – More rain, but not everywhere</a:t>
            </a:r>
            <a:endParaRPr b="0" lang="en-GB" sz="2200" spc="-1" strike="noStrike">
              <a:solidFill>
                <a:srgbClr val="000000"/>
              </a:solidFill>
              <a:latin typeface="Arial"/>
            </a:endParaRPr>
          </a:p>
        </p:txBody>
      </p:sp>
      <p:sp>
        <p:nvSpPr>
          <p:cNvPr id="610" name="CustomShape 4"/>
          <p:cNvSpPr/>
          <p:nvPr/>
        </p:nvSpPr>
        <p:spPr>
          <a:xfrm>
            <a:off x="263520" y="6311160"/>
            <a:ext cx="10609560" cy="227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https://interactive.carbonbrief.org/impacts-climate-change-one-point-five-degrees-two-degrees</a:t>
            </a:r>
            <a:endParaRPr b="0" lang="en-GB" sz="900" spc="-1" strike="noStrike">
              <a:solidFill>
                <a:srgbClr val="000000"/>
              </a:solidFill>
              <a:latin typeface="Arial"/>
            </a:endParaRPr>
          </a:p>
        </p:txBody>
      </p:sp>
      <p:sp>
        <p:nvSpPr>
          <p:cNvPr id="611" name="CustomShape 5"/>
          <p:cNvSpPr/>
          <p:nvPr/>
        </p:nvSpPr>
        <p:spPr>
          <a:xfrm>
            <a:off x="335520" y="1268280"/>
            <a:ext cx="10627920" cy="5024880"/>
          </a:xfrm>
          <a:prstGeom prst="rect">
            <a:avLst/>
          </a:prstGeom>
          <a:noFill/>
          <a:ln w="0">
            <a:noFill/>
          </a:ln>
        </p:spPr>
        <p:style>
          <a:lnRef idx="0"/>
          <a:fillRef idx="0"/>
          <a:effectRef idx="0"/>
          <a:fontRef idx="minor"/>
        </p:style>
        <p:txBody>
          <a:bodyPr lIns="90000" rIns="90000" tIns="45000" bIns="45000" anchor="ctr">
            <a:noAutofit/>
          </a:bodyPr>
          <a:p>
            <a:pPr defTabSz="914400">
              <a:lnSpc>
                <a:spcPct val="100000"/>
              </a:lnSpc>
            </a:pPr>
            <a:endParaRPr b="0" lang="en-GB" sz="1800" spc="-1" strike="noStrike">
              <a:solidFill>
                <a:srgbClr val="000000"/>
              </a:solidFill>
              <a:latin typeface="Arial"/>
            </a:endParaRPr>
          </a:p>
          <a:p>
            <a:pPr marL="195120" indent="-18216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Population exposed to water scarcity</a:t>
            </a:r>
            <a:endParaRPr b="0" lang="en-GB" sz="1800" spc="-1" strike="noStrike">
              <a:solidFill>
                <a:srgbClr val="000000"/>
              </a:solidFill>
              <a:latin typeface="Arial"/>
            </a:endParaRPr>
          </a:p>
          <a:p>
            <a:pPr lvl="1" marL="432000" indent="-210960" defTabSz="9144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1.5°C → 271 million </a:t>
            </a:r>
            <a:endParaRPr b="0" lang="en-GB" sz="1800" spc="-1" strike="noStrike">
              <a:solidFill>
                <a:srgbClr val="000000"/>
              </a:solidFill>
              <a:latin typeface="Arial"/>
            </a:endParaRPr>
          </a:p>
          <a:p>
            <a:pPr lvl="1" marL="432000" indent="-210960" defTabSz="9144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2.0°C → 388 million</a:t>
            </a:r>
            <a:endParaRPr b="0" lang="en-GB" sz="1800" spc="-1" strike="noStrike">
              <a:solidFill>
                <a:srgbClr val="000000"/>
              </a:solidFill>
              <a:latin typeface="Arial"/>
            </a:endParaRPr>
          </a:p>
          <a:p>
            <a:pPr defTabSz="914400">
              <a:lnSpc>
                <a:spcPct val="100000"/>
              </a:lnSpc>
              <a:spcBef>
                <a:spcPts val="360"/>
              </a:spcBef>
            </a:pPr>
            <a:endParaRPr b="0" lang="en-GB" sz="1800" spc="-1" strike="noStrike">
              <a:solidFill>
                <a:srgbClr val="000000"/>
              </a:solidFill>
              <a:latin typeface="Arial"/>
            </a:endParaRPr>
          </a:p>
          <a:p>
            <a:pPr defTabSz="914400">
              <a:lnSpc>
                <a:spcPct val="100000"/>
              </a:lnSpc>
              <a:spcBef>
                <a:spcPts val="360"/>
              </a:spcBef>
            </a:pP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Resource wars?</a:t>
            </a: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2" name="CustomShape 1"/>
          <p:cNvSpPr/>
          <p:nvPr/>
        </p:nvSpPr>
        <p:spPr>
          <a:xfrm>
            <a:off x="335520" y="764640"/>
            <a:ext cx="10737360" cy="4881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How Much Time Do We Have Left?</a:t>
            </a:r>
            <a:endParaRPr b="0" lang="en-GB" sz="2400" spc="-1" strike="noStrike">
              <a:solidFill>
                <a:srgbClr val="000000"/>
              </a:solidFill>
              <a:latin typeface="Arial"/>
            </a:endParaRPr>
          </a:p>
        </p:txBody>
      </p:sp>
      <p:sp>
        <p:nvSpPr>
          <p:cNvPr id="613" name="CustomShape 2"/>
          <p:cNvSpPr/>
          <p:nvPr/>
        </p:nvSpPr>
        <p:spPr>
          <a:xfrm>
            <a:off x="432720" y="1148040"/>
            <a:ext cx="10346400" cy="4870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614" name="CustomShape 3"/>
          <p:cNvSpPr/>
          <p:nvPr/>
        </p:nvSpPr>
        <p:spPr>
          <a:xfrm>
            <a:off x="432720" y="1148040"/>
            <a:ext cx="10346400" cy="48708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1.5°C vs. 2/3/4°C – Economics</a:t>
            </a:r>
            <a:endParaRPr b="0" lang="en-GB" sz="2200" spc="-1" strike="noStrike">
              <a:solidFill>
                <a:srgbClr val="000000"/>
              </a:solidFill>
              <a:latin typeface="Arial"/>
            </a:endParaRPr>
          </a:p>
        </p:txBody>
      </p:sp>
      <p:sp>
        <p:nvSpPr>
          <p:cNvPr id="615" name="CustomShape 4"/>
          <p:cNvSpPr/>
          <p:nvPr/>
        </p:nvSpPr>
        <p:spPr>
          <a:xfrm>
            <a:off x="263520" y="6311160"/>
            <a:ext cx="10609560" cy="227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https://interactive.carbonbrief.org/impacts-climate-change-one-point-five-degrees-two-degrees/?utm_source=web&amp;utm_campaign=Redirect</a:t>
            </a:r>
            <a:endParaRPr b="0" lang="en-GB" sz="900" spc="-1" strike="noStrike">
              <a:solidFill>
                <a:srgbClr val="000000"/>
              </a:solidFill>
              <a:latin typeface="Arial"/>
            </a:endParaRPr>
          </a:p>
        </p:txBody>
      </p:sp>
      <p:sp>
        <p:nvSpPr>
          <p:cNvPr id="616" name="CustomShape 5"/>
          <p:cNvSpPr/>
          <p:nvPr/>
        </p:nvSpPr>
        <p:spPr>
          <a:xfrm>
            <a:off x="335520" y="1268280"/>
            <a:ext cx="10627920" cy="5024880"/>
          </a:xfrm>
          <a:prstGeom prst="rect">
            <a:avLst/>
          </a:prstGeom>
          <a:noFill/>
          <a:ln w="0">
            <a:noFill/>
          </a:ln>
        </p:spPr>
        <p:style>
          <a:lnRef idx="0"/>
          <a:fillRef idx="0"/>
          <a:effectRef idx="0"/>
          <a:fontRef idx="minor"/>
        </p:style>
        <p:txBody>
          <a:bodyPr lIns="90000" rIns="90000" tIns="45000" bIns="45000" anchor="ctr">
            <a:noAutofit/>
          </a:bodyPr>
          <a:p>
            <a:pPr defTabSz="914400">
              <a:lnSpc>
                <a:spcPct val="100000"/>
              </a:lnSpc>
            </a:pPr>
            <a:endParaRPr b="0" lang="en-GB" sz="1800" spc="-1" strike="noStrike">
              <a:solidFill>
                <a:srgbClr val="000000"/>
              </a:solidFill>
              <a:latin typeface="Arial"/>
            </a:endParaRPr>
          </a:p>
          <a:p>
            <a:pPr marL="195120" indent="-18216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Global GDP in 2100 (per capita)</a:t>
            </a:r>
            <a:endParaRPr b="0" lang="en-GB" sz="1800" spc="-1" strike="noStrike">
              <a:solidFill>
                <a:srgbClr val="000000"/>
              </a:solidFill>
              <a:latin typeface="Arial"/>
            </a:endParaRPr>
          </a:p>
          <a:p>
            <a:pPr lvl="1" marL="432000" indent="-210960" defTabSz="9144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1.5°C → -8% </a:t>
            </a:r>
            <a:endParaRPr b="0" lang="en-GB" sz="1800" spc="-1" strike="noStrike">
              <a:solidFill>
                <a:srgbClr val="000000"/>
              </a:solidFill>
              <a:latin typeface="Arial"/>
            </a:endParaRPr>
          </a:p>
          <a:p>
            <a:pPr lvl="1" marL="432000" indent="-210960" defTabSz="9144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2.0°C → -13%</a:t>
            </a:r>
            <a:endParaRPr b="0" lang="en-GB" sz="1800" spc="-1" strike="noStrike">
              <a:solidFill>
                <a:srgbClr val="000000"/>
              </a:solidFill>
              <a:latin typeface="Arial"/>
            </a:endParaRPr>
          </a:p>
          <a:p>
            <a:pPr defTabSz="914400">
              <a:lnSpc>
                <a:spcPct val="100000"/>
              </a:lnSpc>
              <a:spcBef>
                <a:spcPts val="360"/>
              </a:spcBef>
            </a:pPr>
            <a:endParaRPr b="0" lang="en-GB" sz="1800" spc="-1" strike="noStrike">
              <a:solidFill>
                <a:srgbClr val="000000"/>
              </a:solidFill>
              <a:latin typeface="Arial"/>
            </a:endParaRPr>
          </a:p>
          <a:p>
            <a:pPr marL="195120" indent="-18216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Annual flood damage losses from sea level rise:</a:t>
            </a:r>
            <a:endParaRPr b="0" lang="en-GB" sz="1800" spc="-1" strike="noStrike">
              <a:solidFill>
                <a:srgbClr val="000000"/>
              </a:solidFill>
              <a:latin typeface="Arial"/>
            </a:endParaRPr>
          </a:p>
          <a:p>
            <a:pPr lvl="1" marL="432000" indent="-210960" defTabSz="9144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1.5°C → $10.2tn</a:t>
            </a:r>
            <a:endParaRPr b="0" lang="en-GB" sz="1800" spc="-1" strike="noStrike">
              <a:solidFill>
                <a:srgbClr val="000000"/>
              </a:solidFill>
              <a:latin typeface="Arial"/>
            </a:endParaRPr>
          </a:p>
          <a:p>
            <a:pPr lvl="1" marL="432000" indent="-210960" defTabSz="9144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2.0°C → $11.7tn</a:t>
            </a: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7" name="CustomShape 1"/>
          <p:cNvSpPr/>
          <p:nvPr/>
        </p:nvSpPr>
        <p:spPr>
          <a:xfrm>
            <a:off x="335520" y="764640"/>
            <a:ext cx="10737360" cy="4881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How Much Time Do We Have Left?</a:t>
            </a:r>
            <a:endParaRPr b="0" lang="en-GB" sz="2400" spc="-1" strike="noStrike">
              <a:solidFill>
                <a:srgbClr val="000000"/>
              </a:solidFill>
              <a:latin typeface="Arial"/>
            </a:endParaRPr>
          </a:p>
        </p:txBody>
      </p:sp>
      <p:sp>
        <p:nvSpPr>
          <p:cNvPr id="618" name="CustomShape 2"/>
          <p:cNvSpPr/>
          <p:nvPr/>
        </p:nvSpPr>
        <p:spPr>
          <a:xfrm>
            <a:off x="432720" y="1148040"/>
            <a:ext cx="10346400" cy="4870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619" name="CustomShape 3"/>
          <p:cNvSpPr/>
          <p:nvPr/>
        </p:nvSpPr>
        <p:spPr>
          <a:xfrm>
            <a:off x="432720" y="1148040"/>
            <a:ext cx="10346400" cy="48708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1.5°C vs. 2/3/4°C – Economics</a:t>
            </a:r>
            <a:endParaRPr b="0" lang="en-GB" sz="2200" spc="-1" strike="noStrike">
              <a:solidFill>
                <a:srgbClr val="000000"/>
              </a:solidFill>
              <a:latin typeface="Arial"/>
            </a:endParaRPr>
          </a:p>
        </p:txBody>
      </p:sp>
      <p:sp>
        <p:nvSpPr>
          <p:cNvPr id="620" name="CustomShape 4"/>
          <p:cNvSpPr/>
          <p:nvPr/>
        </p:nvSpPr>
        <p:spPr>
          <a:xfrm>
            <a:off x="263520" y="6311160"/>
            <a:ext cx="10609560" cy="227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https://interactive.carbonbrief.org/impacts-climate-change-one-point-five-degrees-two-degrees/?utm_source=web&amp;utm_campaign=Redirect</a:t>
            </a:r>
            <a:endParaRPr b="0" lang="en-GB" sz="900" spc="-1" strike="noStrike">
              <a:solidFill>
                <a:srgbClr val="000000"/>
              </a:solidFill>
              <a:latin typeface="Arial"/>
            </a:endParaRPr>
          </a:p>
        </p:txBody>
      </p:sp>
      <p:sp>
        <p:nvSpPr>
          <p:cNvPr id="621" name="CustomShape 5"/>
          <p:cNvSpPr/>
          <p:nvPr/>
        </p:nvSpPr>
        <p:spPr>
          <a:xfrm>
            <a:off x="335520" y="1268280"/>
            <a:ext cx="10627920" cy="5024880"/>
          </a:xfrm>
          <a:prstGeom prst="rect">
            <a:avLst/>
          </a:prstGeom>
          <a:noFill/>
          <a:ln w="0">
            <a:noFill/>
          </a:ln>
        </p:spPr>
        <p:style>
          <a:lnRef idx="0"/>
          <a:fillRef idx="0"/>
          <a:effectRef idx="0"/>
          <a:fontRef idx="minor"/>
        </p:style>
        <p:txBody>
          <a:bodyPr lIns="90000" rIns="90000" tIns="45000" bIns="45000" anchor="ctr">
            <a:noAutofit/>
          </a:bodyPr>
          <a:p>
            <a:pPr defTabSz="914400">
              <a:lnSpc>
                <a:spcPct val="100000"/>
              </a:lnSpc>
            </a:pPr>
            <a:endParaRPr b="0" lang="en-GB" sz="1800" spc="-1" strike="noStrike">
              <a:solidFill>
                <a:srgbClr val="000000"/>
              </a:solidFill>
              <a:latin typeface="Arial"/>
            </a:endParaRPr>
          </a:p>
          <a:p>
            <a:pPr marL="195120" indent="-18216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Increase of economic damages from river flooding</a:t>
            </a:r>
            <a:endParaRPr b="0" lang="en-GB" sz="1800" spc="-1" strike="noStrike">
              <a:solidFill>
                <a:srgbClr val="000000"/>
              </a:solidFill>
              <a:latin typeface="Arial"/>
            </a:endParaRPr>
          </a:p>
          <a:p>
            <a:pPr lvl="1" marL="432000" indent="-210960" defTabSz="9144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Germany</a:t>
            </a:r>
            <a:endParaRPr b="0" lang="en-GB" sz="1800" spc="-1" strike="noStrike">
              <a:solidFill>
                <a:srgbClr val="000000"/>
              </a:solidFill>
              <a:latin typeface="Arial"/>
            </a:endParaRPr>
          </a:p>
          <a:p>
            <a:pPr lvl="2" marL="648000" indent="-210960" defTabSz="914400">
              <a:lnSpc>
                <a:spcPct val="100000"/>
              </a:lnSpc>
              <a:spcBef>
                <a:spcPts val="360"/>
              </a:spcBef>
              <a:buClr>
                <a:srgbClr val="000000"/>
              </a:buClr>
              <a:buSzPct val="45000"/>
              <a:buFont typeface="Wingdings" charset="2"/>
              <a:buChar char=""/>
            </a:pPr>
            <a:r>
              <a:rPr b="0" lang="en-US" sz="1800" spc="-1" strike="noStrike">
                <a:solidFill>
                  <a:srgbClr val="000000"/>
                </a:solidFill>
                <a:latin typeface="DejaVu Sans"/>
                <a:ea typeface="DejaVu Sans"/>
              </a:rPr>
              <a:t>1.5°C → 608%</a:t>
            </a:r>
            <a:endParaRPr b="0" lang="en-GB" sz="1800" spc="-1" strike="noStrike">
              <a:solidFill>
                <a:srgbClr val="000000"/>
              </a:solidFill>
              <a:latin typeface="Arial"/>
            </a:endParaRPr>
          </a:p>
          <a:p>
            <a:pPr lvl="2" marL="648000" indent="-210960" defTabSz="914400">
              <a:lnSpc>
                <a:spcPct val="100000"/>
              </a:lnSpc>
              <a:spcBef>
                <a:spcPts val="360"/>
              </a:spcBef>
              <a:buClr>
                <a:srgbClr val="000000"/>
              </a:buClr>
              <a:buSzPct val="45000"/>
              <a:buFont typeface="Wingdings" charset="2"/>
              <a:buChar char=""/>
            </a:pPr>
            <a:r>
              <a:rPr b="0" lang="en-US" sz="1800" spc="-1" strike="noStrike">
                <a:solidFill>
                  <a:srgbClr val="000000"/>
                </a:solidFill>
                <a:latin typeface="DejaVu Sans"/>
                <a:ea typeface="DejaVu Sans"/>
              </a:rPr>
              <a:t>2.0°C → 789%</a:t>
            </a:r>
            <a:endParaRPr b="0" lang="en-GB" sz="1800" spc="-1" strike="noStrike">
              <a:solidFill>
                <a:srgbClr val="000000"/>
              </a:solidFill>
              <a:latin typeface="Arial"/>
            </a:endParaRPr>
          </a:p>
          <a:p>
            <a:pPr lvl="2" marL="648000" indent="-210960" defTabSz="914400">
              <a:lnSpc>
                <a:spcPct val="100000"/>
              </a:lnSpc>
              <a:spcBef>
                <a:spcPts val="360"/>
              </a:spcBef>
              <a:buClr>
                <a:srgbClr val="000000"/>
              </a:buClr>
              <a:buSzPct val="45000"/>
              <a:buFont typeface="Wingdings" charset="2"/>
              <a:buChar char=""/>
            </a:pPr>
            <a:r>
              <a:rPr b="0" lang="en-US" sz="1800" spc="-1" strike="noStrike">
                <a:solidFill>
                  <a:srgbClr val="000000"/>
                </a:solidFill>
                <a:latin typeface="DejaVu Sans"/>
                <a:ea typeface="DejaVu Sans"/>
              </a:rPr>
              <a:t>4.0°C → 1234%</a:t>
            </a:r>
            <a:endParaRPr b="0" lang="en-GB" sz="1800" spc="-1" strike="noStrike">
              <a:solidFill>
                <a:srgbClr val="000000"/>
              </a:solidFill>
              <a:latin typeface="Arial"/>
            </a:endParaRPr>
          </a:p>
          <a:p>
            <a:pPr lvl="1" marL="432000" indent="-210960" defTabSz="9144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UK</a:t>
            </a:r>
            <a:endParaRPr b="0" lang="en-GB" sz="1800" spc="-1" strike="noStrike">
              <a:solidFill>
                <a:srgbClr val="000000"/>
              </a:solidFill>
              <a:latin typeface="Arial"/>
            </a:endParaRPr>
          </a:p>
          <a:p>
            <a:pPr lvl="2" marL="648000" indent="-210960" defTabSz="914400">
              <a:lnSpc>
                <a:spcPct val="100000"/>
              </a:lnSpc>
              <a:spcBef>
                <a:spcPts val="360"/>
              </a:spcBef>
              <a:buClr>
                <a:srgbClr val="000000"/>
              </a:buClr>
              <a:buSzPct val="45000"/>
              <a:buFont typeface="Wingdings" charset="2"/>
              <a:buChar char=""/>
            </a:pPr>
            <a:r>
              <a:rPr b="0" lang="en-US" sz="1800" spc="-1" strike="noStrike">
                <a:solidFill>
                  <a:srgbClr val="000000"/>
                </a:solidFill>
                <a:latin typeface="DejaVu Sans"/>
                <a:ea typeface="DejaVu Sans"/>
              </a:rPr>
              <a:t>1.5°C → 1206%</a:t>
            </a:r>
            <a:endParaRPr b="0" lang="en-GB" sz="1800" spc="-1" strike="noStrike">
              <a:solidFill>
                <a:srgbClr val="000000"/>
              </a:solidFill>
              <a:latin typeface="Arial"/>
            </a:endParaRPr>
          </a:p>
          <a:p>
            <a:pPr lvl="2" marL="648000" indent="-210960" defTabSz="914400">
              <a:lnSpc>
                <a:spcPct val="100000"/>
              </a:lnSpc>
              <a:spcBef>
                <a:spcPts val="360"/>
              </a:spcBef>
              <a:buClr>
                <a:srgbClr val="000000"/>
              </a:buClr>
              <a:buSzPct val="45000"/>
              <a:buFont typeface="Wingdings" charset="2"/>
              <a:buChar char=""/>
            </a:pPr>
            <a:r>
              <a:rPr b="0" lang="en-US" sz="1800" spc="-1" strike="noStrike">
                <a:solidFill>
                  <a:srgbClr val="000000"/>
                </a:solidFill>
                <a:latin typeface="DejaVu Sans"/>
                <a:ea typeface="DejaVu Sans"/>
              </a:rPr>
              <a:t>2.0°C → 1219%</a:t>
            </a:r>
            <a:endParaRPr b="0" lang="en-GB" sz="1800" spc="-1" strike="noStrike">
              <a:solidFill>
                <a:srgbClr val="000000"/>
              </a:solidFill>
              <a:latin typeface="Arial"/>
            </a:endParaRPr>
          </a:p>
          <a:p>
            <a:pPr lvl="2" marL="648000" indent="-210960" defTabSz="914400">
              <a:lnSpc>
                <a:spcPct val="100000"/>
              </a:lnSpc>
              <a:spcBef>
                <a:spcPts val="360"/>
              </a:spcBef>
              <a:buClr>
                <a:srgbClr val="000000"/>
              </a:buClr>
              <a:buSzPct val="45000"/>
              <a:buFont typeface="Wingdings" charset="2"/>
              <a:buChar char=""/>
            </a:pPr>
            <a:r>
              <a:rPr b="0" lang="en-US" sz="1800" spc="-1" strike="noStrike">
                <a:solidFill>
                  <a:srgbClr val="000000"/>
                </a:solidFill>
                <a:latin typeface="DejaVu Sans"/>
                <a:ea typeface="DejaVu Sans"/>
              </a:rPr>
              <a:t>4.0°C → 6543%</a:t>
            </a:r>
            <a:endParaRPr b="0" lang="en-GB" sz="1800" spc="-1" strike="noStrike">
              <a:solidFill>
                <a:srgbClr val="000000"/>
              </a:solidFill>
              <a:latin typeface="Arial"/>
            </a:endParaRPr>
          </a:p>
          <a:p>
            <a:pPr lvl="1" marL="432000" indent="-210960" defTabSz="9144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Hungary</a:t>
            </a:r>
            <a:endParaRPr b="0" lang="en-GB" sz="1800" spc="-1" strike="noStrike">
              <a:solidFill>
                <a:srgbClr val="000000"/>
              </a:solidFill>
              <a:latin typeface="Arial"/>
            </a:endParaRPr>
          </a:p>
          <a:p>
            <a:pPr lvl="2" marL="648000" indent="-210960" defTabSz="914400">
              <a:lnSpc>
                <a:spcPct val="100000"/>
              </a:lnSpc>
              <a:spcBef>
                <a:spcPts val="360"/>
              </a:spcBef>
              <a:buClr>
                <a:srgbClr val="000000"/>
              </a:buClr>
              <a:buSzPct val="45000"/>
              <a:buFont typeface="Wingdings" charset="2"/>
              <a:buChar char=""/>
            </a:pPr>
            <a:r>
              <a:rPr b="0" lang="en-US" sz="1800" spc="-1" strike="noStrike">
                <a:solidFill>
                  <a:srgbClr val="000000"/>
                </a:solidFill>
                <a:latin typeface="DejaVu Sans"/>
                <a:ea typeface="DejaVu Sans"/>
              </a:rPr>
              <a:t>1.5°C → 3165%</a:t>
            </a:r>
            <a:endParaRPr b="0" lang="en-GB" sz="1800" spc="-1" strike="noStrike">
              <a:solidFill>
                <a:srgbClr val="000000"/>
              </a:solidFill>
              <a:latin typeface="Arial"/>
            </a:endParaRPr>
          </a:p>
          <a:p>
            <a:pPr lvl="2" marL="648000" indent="-210960" defTabSz="914400">
              <a:lnSpc>
                <a:spcPct val="100000"/>
              </a:lnSpc>
              <a:spcBef>
                <a:spcPts val="360"/>
              </a:spcBef>
              <a:buClr>
                <a:srgbClr val="000000"/>
              </a:buClr>
              <a:buSzPct val="45000"/>
              <a:buFont typeface="Wingdings" charset="2"/>
              <a:buChar char=""/>
            </a:pPr>
            <a:r>
              <a:rPr b="0" lang="en-US" sz="1800" spc="-1" strike="noStrike">
                <a:solidFill>
                  <a:srgbClr val="000000"/>
                </a:solidFill>
                <a:latin typeface="DejaVu Sans"/>
                <a:ea typeface="DejaVu Sans"/>
              </a:rPr>
              <a:t>2.0°C → 2442%</a:t>
            </a:r>
            <a:endParaRPr b="0" lang="en-GB" sz="1800" spc="-1" strike="noStrike">
              <a:solidFill>
                <a:srgbClr val="000000"/>
              </a:solidFill>
              <a:latin typeface="Arial"/>
            </a:endParaRPr>
          </a:p>
          <a:p>
            <a:pPr lvl="2" marL="648000" indent="-210960" defTabSz="914400">
              <a:lnSpc>
                <a:spcPct val="100000"/>
              </a:lnSpc>
              <a:spcBef>
                <a:spcPts val="360"/>
              </a:spcBef>
              <a:buClr>
                <a:srgbClr val="000000"/>
              </a:buClr>
              <a:buSzPct val="45000"/>
              <a:buFont typeface="Wingdings" charset="2"/>
              <a:buChar char=""/>
            </a:pPr>
            <a:r>
              <a:rPr b="0" lang="en-US" sz="1800" spc="-1" strike="noStrike">
                <a:solidFill>
                  <a:srgbClr val="000000"/>
                </a:solidFill>
                <a:latin typeface="DejaVu Sans"/>
                <a:ea typeface="DejaVu Sans"/>
              </a:rPr>
              <a:t>4.0°C → 4312%</a:t>
            </a: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22" name="CustomShape 1"/>
          <p:cNvSpPr/>
          <p:nvPr/>
        </p:nvSpPr>
        <p:spPr>
          <a:xfrm>
            <a:off x="335520" y="764640"/>
            <a:ext cx="10737360" cy="4881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How Much Time Do We Have Left?</a:t>
            </a:r>
            <a:endParaRPr b="0" lang="en-GB" sz="2400" spc="-1" strike="noStrike">
              <a:solidFill>
                <a:srgbClr val="000000"/>
              </a:solidFill>
              <a:latin typeface="Arial"/>
            </a:endParaRPr>
          </a:p>
        </p:txBody>
      </p:sp>
      <p:sp>
        <p:nvSpPr>
          <p:cNvPr id="623" name="CustomShape 2"/>
          <p:cNvSpPr/>
          <p:nvPr/>
        </p:nvSpPr>
        <p:spPr>
          <a:xfrm>
            <a:off x="335520" y="1268280"/>
            <a:ext cx="10627920" cy="5024880"/>
          </a:xfrm>
          <a:prstGeom prst="rect">
            <a:avLst/>
          </a:prstGeom>
          <a:noFill/>
          <a:ln w="0">
            <a:noFill/>
          </a:ln>
        </p:spPr>
        <p:style>
          <a:lnRef idx="0"/>
          <a:fillRef idx="0"/>
          <a:effectRef idx="0"/>
          <a:fontRef idx="minor"/>
        </p:style>
        <p:txBody>
          <a:bodyPr lIns="90000" rIns="90000" tIns="45000" bIns="45000" anchor="ctr">
            <a:noAutofit/>
          </a:bodyPr>
          <a:p>
            <a:pPr algn="ctr" defTabSz="914400">
              <a:lnSpc>
                <a:spcPct val="100000"/>
              </a:lnSpc>
            </a:pPr>
            <a:endParaRPr b="0" lang="en-GB" sz="1800" spc="-1" strike="noStrike">
              <a:solidFill>
                <a:srgbClr val="000000"/>
              </a:solidFill>
              <a:latin typeface="Arial"/>
            </a:endParaRPr>
          </a:p>
          <a:p>
            <a:pPr algn="ctr" defTabSz="914400">
              <a:lnSpc>
                <a:spcPct val="100000"/>
              </a:lnSpc>
            </a:pPr>
            <a:r>
              <a:rPr b="0" i="1" lang="en-US" sz="1800" spc="-1" strike="noStrike">
                <a:solidFill>
                  <a:srgbClr val="000000"/>
                </a:solidFill>
                <a:latin typeface="DejaVu Sans"/>
                <a:ea typeface="DejaVu Sans"/>
              </a:rPr>
              <a:t>“</a:t>
            </a:r>
            <a:r>
              <a:rPr b="0" i="1" lang="en-US" sz="1800" spc="-1" strike="noStrike">
                <a:solidFill>
                  <a:srgbClr val="000000"/>
                </a:solidFill>
                <a:latin typeface="DejaVu Sans"/>
                <a:ea typeface="DejaVu Sans"/>
              </a:rPr>
              <a:t>A century of rising emissions must end before 2025 to keep global heating under 1.5C, beyond which severe impacts will increase further, hurting billions of people”.</a:t>
            </a:r>
            <a:endParaRPr b="0" lang="en-GB" sz="1800" spc="-1" strike="noStrike">
              <a:solidFill>
                <a:srgbClr val="000000"/>
              </a:solidFill>
              <a:latin typeface="Arial"/>
            </a:endParaRPr>
          </a:p>
          <a:p>
            <a:pPr algn="ctr" defTabSz="914400">
              <a:lnSpc>
                <a:spcPct val="100000"/>
              </a:lnSpc>
              <a:spcBef>
                <a:spcPts val="360"/>
              </a:spcBef>
            </a:pPr>
            <a:endParaRPr b="0" lang="en-GB" sz="1800" spc="-1" strike="noStrike">
              <a:solidFill>
                <a:srgbClr val="000000"/>
              </a:solidFill>
              <a:latin typeface="Arial"/>
            </a:endParaRPr>
          </a:p>
          <a:p>
            <a:pPr algn="ctr" defTabSz="914400">
              <a:lnSpc>
                <a:spcPct val="100000"/>
              </a:lnSpc>
              <a:spcBef>
                <a:spcPts val="360"/>
              </a:spcBef>
            </a:pPr>
            <a:endParaRPr b="0" lang="en-GB" sz="1800" spc="-1" strike="noStrike">
              <a:solidFill>
                <a:srgbClr val="000000"/>
              </a:solidFill>
              <a:latin typeface="Arial"/>
            </a:endParaRPr>
          </a:p>
          <a:p>
            <a:pPr algn="ctr" defTabSz="914400">
              <a:lnSpc>
                <a:spcPct val="100000"/>
              </a:lnSpc>
              <a:spcBef>
                <a:spcPts val="360"/>
              </a:spcBef>
            </a:pPr>
            <a:endParaRPr b="0" lang="en-GB" sz="1800" spc="-1" strike="noStrike">
              <a:solidFill>
                <a:srgbClr val="000000"/>
              </a:solidFill>
              <a:latin typeface="Arial"/>
            </a:endParaRPr>
          </a:p>
          <a:p>
            <a:pPr algn="ctr" defTabSz="914400">
              <a:lnSpc>
                <a:spcPct val="100000"/>
              </a:lnSpc>
              <a:spcBef>
                <a:spcPts val="360"/>
              </a:spcBef>
            </a:pPr>
            <a:r>
              <a:rPr b="1" lang="en-US" sz="1800" spc="-1" strike="noStrike">
                <a:solidFill>
                  <a:srgbClr val="ffffff"/>
                </a:solidFill>
                <a:latin typeface="DejaVu Sans"/>
                <a:ea typeface="DejaVu Sans"/>
              </a:rPr>
              <a:t>→ </a:t>
            </a:r>
            <a:r>
              <a:rPr b="1" lang="en-US" sz="1800" spc="-1" strike="noStrike">
                <a:solidFill>
                  <a:srgbClr val="ffffff"/>
                </a:solidFill>
                <a:latin typeface="DejaVu Sans"/>
                <a:ea typeface="DejaVu Sans"/>
              </a:rPr>
              <a:t>We have 30 month left!</a:t>
            </a:r>
            <a:endParaRPr b="0" lang="en-GB" sz="1800" spc="-1" strike="noStrike">
              <a:solidFill>
                <a:srgbClr val="000000"/>
              </a:solidFill>
              <a:latin typeface="Arial"/>
            </a:endParaRPr>
          </a:p>
        </p:txBody>
      </p:sp>
      <p:sp>
        <p:nvSpPr>
          <p:cNvPr id="624" name="CustomShape 3"/>
          <p:cNvSpPr/>
          <p:nvPr/>
        </p:nvSpPr>
        <p:spPr>
          <a:xfrm>
            <a:off x="432720" y="1148040"/>
            <a:ext cx="10346400" cy="4870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625" name="CustomShape 4"/>
          <p:cNvSpPr/>
          <p:nvPr/>
        </p:nvSpPr>
        <p:spPr>
          <a:xfrm>
            <a:off x="432720" y="1148040"/>
            <a:ext cx="10346400" cy="48708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1.5°C – Now!</a:t>
            </a:r>
            <a:endParaRPr b="0" lang="en-GB" sz="2200" spc="-1" strike="noStrike">
              <a:solidFill>
                <a:srgbClr val="000000"/>
              </a:solidFill>
              <a:latin typeface="Arial"/>
            </a:endParaRPr>
          </a:p>
        </p:txBody>
      </p:sp>
      <p:sp>
        <p:nvSpPr>
          <p:cNvPr id="626" name="CustomShape 5"/>
          <p:cNvSpPr/>
          <p:nvPr/>
        </p:nvSpPr>
        <p:spPr>
          <a:xfrm>
            <a:off x="365760" y="2692800"/>
            <a:ext cx="10329120" cy="123192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627" name="CustomShape 6"/>
          <p:cNvSpPr/>
          <p:nvPr/>
        </p:nvSpPr>
        <p:spPr>
          <a:xfrm>
            <a:off x="263520" y="6492240"/>
            <a:ext cx="10609560" cy="227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https://www.theguardian.com/environment/2022/apr/04/its-over-for-fossil-fuels-ipcc-spells-out-whats-needed-to-avert-climate-disaster</a:t>
            </a:r>
            <a:endParaRPr b="0" lang="en-GB"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5" name="CustomShape 1"/>
          <p:cNvSpPr/>
          <p:nvPr/>
        </p:nvSpPr>
        <p:spPr>
          <a:xfrm>
            <a:off x="335520" y="4406760"/>
            <a:ext cx="10735920" cy="13449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3000" spc="-1" strike="noStrike" cap="all">
                <a:solidFill>
                  <a:srgbClr val="008c4f"/>
                </a:solidFill>
                <a:latin typeface="Arial Unicode MS"/>
                <a:ea typeface="DejaVu Sans"/>
              </a:rPr>
              <a:t>Climate Change – The Basics</a:t>
            </a:r>
            <a:endParaRPr b="0" lang="en-GB" sz="3000" spc="-1" strike="noStrike">
              <a:solidFill>
                <a:srgbClr val="000000"/>
              </a:solidFill>
              <a:latin typeface="Arial"/>
            </a:endParaRPr>
          </a:p>
        </p:txBody>
      </p:sp>
      <p:sp>
        <p:nvSpPr>
          <p:cNvPr id="336" name="CustomShape 2"/>
          <p:cNvSpPr/>
          <p:nvPr/>
        </p:nvSpPr>
        <p:spPr>
          <a:xfrm>
            <a:off x="335520" y="2906640"/>
            <a:ext cx="10735920" cy="148284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7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28" name="CustomShape 1"/>
          <p:cNvSpPr/>
          <p:nvPr/>
        </p:nvSpPr>
        <p:spPr>
          <a:xfrm>
            <a:off x="335520" y="764640"/>
            <a:ext cx="10737360" cy="4881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How Much Time Do We Have Left?</a:t>
            </a:r>
            <a:endParaRPr b="0" lang="en-GB" sz="2400" spc="-1" strike="noStrike">
              <a:solidFill>
                <a:srgbClr val="000000"/>
              </a:solidFill>
              <a:latin typeface="Arial"/>
            </a:endParaRPr>
          </a:p>
        </p:txBody>
      </p:sp>
      <p:sp>
        <p:nvSpPr>
          <p:cNvPr id="629" name="CustomShape 2"/>
          <p:cNvSpPr/>
          <p:nvPr/>
        </p:nvSpPr>
        <p:spPr>
          <a:xfrm>
            <a:off x="335520" y="1268280"/>
            <a:ext cx="10627920" cy="5024880"/>
          </a:xfrm>
          <a:prstGeom prst="rect">
            <a:avLst/>
          </a:prstGeom>
          <a:noFill/>
          <a:ln w="0">
            <a:noFill/>
          </a:ln>
        </p:spPr>
        <p:style>
          <a:lnRef idx="0"/>
          <a:fillRef idx="0"/>
          <a:effectRef idx="0"/>
          <a:fontRef idx="minor"/>
        </p:style>
        <p:txBody>
          <a:bodyPr lIns="90000" rIns="90000" tIns="45000" bIns="45000" anchor="ctr">
            <a:noAutofit/>
          </a:bodyPr>
          <a:p>
            <a:pPr algn="ctr" defTabSz="914400">
              <a:lnSpc>
                <a:spcPct val="100000"/>
              </a:lnSpc>
            </a:pPr>
            <a:endParaRPr b="0" lang="en-GB" sz="1800" spc="-1" strike="noStrike">
              <a:solidFill>
                <a:srgbClr val="000000"/>
              </a:solidFill>
              <a:latin typeface="Arial"/>
            </a:endParaRPr>
          </a:p>
          <a:p>
            <a:pPr algn="ctr" defTabSz="914400">
              <a:lnSpc>
                <a:spcPct val="100000"/>
              </a:lnSpc>
            </a:pPr>
            <a:r>
              <a:rPr b="0" i="1" lang="en-US" sz="1800" spc="-1" strike="noStrike">
                <a:solidFill>
                  <a:srgbClr val="000000"/>
                </a:solidFill>
                <a:latin typeface="DejaVu Sans"/>
                <a:ea typeface="DejaVu Sans"/>
              </a:rPr>
              <a:t>“</a:t>
            </a:r>
            <a:r>
              <a:rPr b="0" i="1" lang="en-US" sz="1800" spc="-1" strike="noStrike">
                <a:solidFill>
                  <a:srgbClr val="000000"/>
                </a:solidFill>
                <a:latin typeface="DejaVu Sans"/>
                <a:ea typeface="DejaVu Sans"/>
              </a:rPr>
              <a:t>A century of rising emissions must end before 2025 to keep global heating under 1.5C, beyond which severe impacts will increase further, hurting billions of people”.</a:t>
            </a:r>
            <a:endParaRPr b="0" lang="en-GB" sz="1800" spc="-1" strike="noStrike">
              <a:solidFill>
                <a:srgbClr val="000000"/>
              </a:solidFill>
              <a:latin typeface="Arial"/>
            </a:endParaRPr>
          </a:p>
          <a:p>
            <a:pPr algn="ctr" defTabSz="914400">
              <a:lnSpc>
                <a:spcPct val="100000"/>
              </a:lnSpc>
              <a:spcBef>
                <a:spcPts val="360"/>
              </a:spcBef>
            </a:pPr>
            <a:endParaRPr b="0" lang="en-GB" sz="1800" spc="-1" strike="noStrike">
              <a:solidFill>
                <a:srgbClr val="000000"/>
              </a:solidFill>
              <a:latin typeface="Arial"/>
            </a:endParaRPr>
          </a:p>
          <a:p>
            <a:pPr algn="ctr" defTabSz="914400">
              <a:lnSpc>
                <a:spcPct val="100000"/>
              </a:lnSpc>
              <a:spcBef>
                <a:spcPts val="360"/>
              </a:spcBef>
            </a:pPr>
            <a:endParaRPr b="0" lang="en-GB" sz="1800" spc="-1" strike="noStrike">
              <a:solidFill>
                <a:srgbClr val="000000"/>
              </a:solidFill>
              <a:latin typeface="Arial"/>
            </a:endParaRPr>
          </a:p>
          <a:p>
            <a:pPr algn="ctr" defTabSz="914400">
              <a:lnSpc>
                <a:spcPct val="100000"/>
              </a:lnSpc>
              <a:spcBef>
                <a:spcPts val="360"/>
              </a:spcBef>
            </a:pPr>
            <a:endParaRPr b="0" lang="en-GB" sz="1800" spc="-1" strike="noStrike">
              <a:solidFill>
                <a:srgbClr val="000000"/>
              </a:solidFill>
              <a:latin typeface="Arial"/>
            </a:endParaRPr>
          </a:p>
          <a:p>
            <a:pPr algn="ctr" defTabSz="914400">
              <a:lnSpc>
                <a:spcPct val="100000"/>
              </a:lnSpc>
              <a:spcBef>
                <a:spcPts val="360"/>
              </a:spcBef>
            </a:pPr>
            <a:r>
              <a:rPr b="1" lang="en-US" sz="1800" spc="-1" strike="noStrike">
                <a:solidFill>
                  <a:srgbClr val="000000"/>
                </a:solidFill>
                <a:latin typeface="DejaVu Sans"/>
                <a:ea typeface="DejaVu Sans"/>
              </a:rPr>
              <a:t>→ </a:t>
            </a:r>
            <a:r>
              <a:rPr b="1" lang="en-US" sz="1800" spc="-1" strike="noStrike">
                <a:solidFill>
                  <a:srgbClr val="000000"/>
                </a:solidFill>
                <a:latin typeface="DejaVu Sans"/>
                <a:ea typeface="DejaVu Sans"/>
              </a:rPr>
              <a:t>We have 20 month left!</a:t>
            </a:r>
            <a:endParaRPr b="0" lang="en-GB" sz="1800" spc="-1" strike="noStrike">
              <a:solidFill>
                <a:srgbClr val="000000"/>
              </a:solidFill>
              <a:latin typeface="Arial"/>
            </a:endParaRPr>
          </a:p>
        </p:txBody>
      </p:sp>
      <p:sp>
        <p:nvSpPr>
          <p:cNvPr id="630" name="CustomShape 3"/>
          <p:cNvSpPr/>
          <p:nvPr/>
        </p:nvSpPr>
        <p:spPr>
          <a:xfrm>
            <a:off x="432720" y="1148040"/>
            <a:ext cx="10346400" cy="4870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631" name="CustomShape 4"/>
          <p:cNvSpPr/>
          <p:nvPr/>
        </p:nvSpPr>
        <p:spPr>
          <a:xfrm>
            <a:off x="432720" y="1148040"/>
            <a:ext cx="10346400" cy="48708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1.5°C – Now!</a:t>
            </a:r>
            <a:endParaRPr b="0" lang="en-GB" sz="2200" spc="-1" strike="noStrike">
              <a:solidFill>
                <a:srgbClr val="000000"/>
              </a:solidFill>
              <a:latin typeface="Arial"/>
            </a:endParaRPr>
          </a:p>
        </p:txBody>
      </p:sp>
      <p:sp>
        <p:nvSpPr>
          <p:cNvPr id="632" name="CustomShape 5"/>
          <p:cNvSpPr/>
          <p:nvPr/>
        </p:nvSpPr>
        <p:spPr>
          <a:xfrm>
            <a:off x="365760" y="2692800"/>
            <a:ext cx="10329120" cy="123192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633" name="CustomShape 6"/>
          <p:cNvSpPr/>
          <p:nvPr/>
        </p:nvSpPr>
        <p:spPr>
          <a:xfrm>
            <a:off x="263520" y="6492240"/>
            <a:ext cx="10609560" cy="227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https://www.theguardian.com/environment/2022/apr/04/its-over-for-fossil-fuels-ipcc-spells-out-whats-needed-to-avert-climate-disaster</a:t>
            </a:r>
            <a:endParaRPr b="0" lang="en-GB"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7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34" name="CustomShape 1"/>
          <p:cNvSpPr/>
          <p:nvPr/>
        </p:nvSpPr>
        <p:spPr>
          <a:xfrm>
            <a:off x="335520" y="4406760"/>
            <a:ext cx="10735920" cy="13449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3000" spc="-1" strike="noStrike" cap="all">
                <a:solidFill>
                  <a:srgbClr val="008c4f"/>
                </a:solidFill>
                <a:latin typeface="Arial Unicode MS"/>
                <a:ea typeface="DejaVu Sans"/>
              </a:rPr>
              <a:t>Conclusion</a:t>
            </a:r>
            <a:endParaRPr b="0" lang="en-GB" sz="3000" spc="-1" strike="noStrike">
              <a:solidFill>
                <a:srgbClr val="000000"/>
              </a:solidFill>
              <a:latin typeface="Arial"/>
            </a:endParaRPr>
          </a:p>
        </p:txBody>
      </p:sp>
      <p:sp>
        <p:nvSpPr>
          <p:cNvPr id="635" name="CustomShape 2"/>
          <p:cNvSpPr/>
          <p:nvPr/>
        </p:nvSpPr>
        <p:spPr>
          <a:xfrm>
            <a:off x="335520" y="2906640"/>
            <a:ext cx="10735920" cy="148284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7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36" name="CustomShape 1"/>
          <p:cNvSpPr/>
          <p:nvPr/>
        </p:nvSpPr>
        <p:spPr>
          <a:xfrm>
            <a:off x="335520" y="764640"/>
            <a:ext cx="10737360" cy="4881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Conclusion</a:t>
            </a:r>
            <a:endParaRPr b="0" lang="en-GB" sz="2400" spc="-1" strike="noStrike">
              <a:solidFill>
                <a:srgbClr val="000000"/>
              </a:solidFill>
              <a:latin typeface="Arial"/>
            </a:endParaRPr>
          </a:p>
        </p:txBody>
      </p:sp>
      <p:sp>
        <p:nvSpPr>
          <p:cNvPr id="637" name="CustomShape 2"/>
          <p:cNvSpPr/>
          <p:nvPr/>
        </p:nvSpPr>
        <p:spPr>
          <a:xfrm>
            <a:off x="335520" y="1268640"/>
            <a:ext cx="10737360" cy="5024880"/>
          </a:xfrm>
          <a:prstGeom prst="rect">
            <a:avLst/>
          </a:prstGeom>
          <a:noFill/>
          <a:ln w="0">
            <a:noFill/>
          </a:ln>
        </p:spPr>
        <p:style>
          <a:lnRef idx="0"/>
          <a:fillRef idx="0"/>
          <a:effectRef idx="0"/>
          <a:fontRef idx="minor"/>
        </p:style>
        <p:txBody>
          <a:bodyPr lIns="90000" rIns="90000" tIns="45000" bIns="45000" anchor="ctr">
            <a:noAutofit/>
          </a:bodyPr>
          <a:p>
            <a:pPr marL="195120" indent="-18216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Basic concepts and definitions of climate change </a:t>
            </a:r>
            <a:endParaRPr b="0" lang="en-GB" sz="1800" spc="-1" strike="noStrike">
              <a:solidFill>
                <a:srgbClr val="000000"/>
              </a:solidFill>
              <a:latin typeface="Arial"/>
            </a:endParaRPr>
          </a:p>
          <a:p>
            <a:pPr lvl="1" marL="432000" indent="-214560" defTabSz="9144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Weather vs. climate</a:t>
            </a:r>
            <a:endParaRPr b="0" lang="en-GB" sz="1800" spc="-1" strike="noStrike">
              <a:solidFill>
                <a:srgbClr val="000000"/>
              </a:solidFill>
              <a:latin typeface="Arial"/>
            </a:endParaRPr>
          </a:p>
          <a:p>
            <a:pPr lvl="1" marL="432000" indent="-214560" defTabSz="9144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GHGs</a:t>
            </a:r>
            <a:endParaRPr b="0" lang="en-GB" sz="1800" spc="-1" strike="noStrike">
              <a:solidFill>
                <a:srgbClr val="000000"/>
              </a:solidFill>
              <a:latin typeface="Arial"/>
            </a:endParaRPr>
          </a:p>
          <a:p>
            <a:pPr lvl="1" marL="432000" indent="-214560" defTabSz="9144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Global warming</a:t>
            </a:r>
            <a:endParaRPr b="0" lang="en-GB" sz="1800" spc="-1" strike="noStrike">
              <a:solidFill>
                <a:srgbClr val="000000"/>
              </a:solidFill>
              <a:latin typeface="Arial"/>
            </a:endParaRPr>
          </a:p>
          <a:p>
            <a:pPr lvl="1" marL="432000" indent="-214560" defTabSz="9144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Feedback effects</a:t>
            </a:r>
            <a:endParaRPr b="0" lang="en-GB" sz="1800" spc="-1" strike="noStrike">
              <a:solidFill>
                <a:srgbClr val="000000"/>
              </a:solidFill>
              <a:latin typeface="Arial"/>
            </a:endParaRPr>
          </a:p>
          <a:p>
            <a:pPr lvl="1" marL="432000" indent="-214560" defTabSz="9144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Etc.</a:t>
            </a:r>
            <a:endParaRPr b="0" lang="en-GB" sz="1800" spc="-1" strike="noStrike">
              <a:solidFill>
                <a:srgbClr val="000000"/>
              </a:solidFill>
              <a:latin typeface="Arial"/>
            </a:endParaRPr>
          </a:p>
          <a:p>
            <a:pPr marL="195120" indent="-18216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Effects of different global warming paths (1.5°C vs 2/3/4°C) </a:t>
            </a: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7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38" name="CustomShape 1"/>
          <p:cNvSpPr/>
          <p:nvPr/>
        </p:nvSpPr>
        <p:spPr>
          <a:xfrm>
            <a:off x="335520" y="764640"/>
            <a:ext cx="10737360" cy="4881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Additional Resources</a:t>
            </a:r>
            <a:endParaRPr b="0" lang="en-GB" sz="2400" spc="-1" strike="noStrike">
              <a:solidFill>
                <a:srgbClr val="000000"/>
              </a:solidFill>
              <a:latin typeface="Arial"/>
            </a:endParaRPr>
          </a:p>
        </p:txBody>
      </p:sp>
      <p:sp>
        <p:nvSpPr>
          <p:cNvPr id="639" name="CustomShape 2"/>
          <p:cNvSpPr/>
          <p:nvPr/>
        </p:nvSpPr>
        <p:spPr>
          <a:xfrm>
            <a:off x="335520" y="1268640"/>
            <a:ext cx="10737360" cy="5024880"/>
          </a:xfrm>
          <a:prstGeom prst="rect">
            <a:avLst/>
          </a:prstGeom>
          <a:noFill/>
          <a:ln w="0">
            <a:noFill/>
          </a:ln>
        </p:spPr>
        <p:style>
          <a:lnRef idx="0"/>
          <a:fillRef idx="0"/>
          <a:effectRef idx="0"/>
          <a:fontRef idx="minor"/>
        </p:style>
        <p:txBody>
          <a:bodyPr lIns="90000" rIns="90000" tIns="45000" bIns="45000" anchor="ctr">
            <a:noAutofit/>
          </a:bodyPr>
          <a:p>
            <a:pPr marL="195120" indent="-18216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IPCC Sixth Assessment Report – Climate Change 2022: Impacts, Adaption and Vulnerability – </a:t>
            </a:r>
            <a:r>
              <a:rPr b="0" lang="en-US" sz="1800" spc="-1" strike="noStrike" u="sng">
                <a:solidFill>
                  <a:srgbClr val="0000ff"/>
                </a:solidFill>
                <a:uFillTx/>
                <a:latin typeface="DejaVu Sans"/>
                <a:ea typeface="DejaVu Sans"/>
                <a:hlinkClick r:id="rId1"/>
              </a:rPr>
              <a:t>Link</a:t>
            </a:r>
            <a:endParaRPr b="0" lang="en-GB" sz="1800" spc="-1" strike="noStrike">
              <a:solidFill>
                <a:srgbClr val="000000"/>
              </a:solidFill>
              <a:latin typeface="Arial"/>
            </a:endParaRPr>
          </a:p>
          <a:p>
            <a:pPr marL="195120" indent="-18216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Basics of climate geography (Freie Universität Berlin) – </a:t>
            </a:r>
            <a:r>
              <a:rPr b="0" lang="en-US" sz="1800" spc="-1" strike="noStrike" u="sng">
                <a:solidFill>
                  <a:srgbClr val="0000ff"/>
                </a:solidFill>
                <a:uFillTx/>
                <a:latin typeface="DejaVu Sans"/>
                <a:ea typeface="DejaVu Sans"/>
                <a:hlinkClick r:id="rId2"/>
              </a:rPr>
              <a:t>Link</a:t>
            </a:r>
            <a:r>
              <a:rPr b="0" lang="en-US" sz="1800" spc="-1" strike="noStrike">
                <a:solidFill>
                  <a:srgbClr val="000000"/>
                </a:solidFill>
                <a:latin typeface="DejaVu Sans"/>
                <a:ea typeface="DejaVu Sans"/>
              </a:rPr>
              <a:t> </a:t>
            </a:r>
            <a:endParaRPr b="0" lang="en-GB" sz="1800" spc="-1" strike="noStrike">
              <a:solidFill>
                <a:srgbClr val="000000"/>
              </a:solidFill>
              <a:latin typeface="Arial"/>
            </a:endParaRPr>
          </a:p>
          <a:p>
            <a:pPr marL="195120" indent="-18216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NASA – What’s the Difference Between Weather and Climate? – </a:t>
            </a:r>
            <a:r>
              <a:rPr b="0" lang="en-US" sz="1800" spc="-1" strike="noStrike" u="sng">
                <a:solidFill>
                  <a:srgbClr val="0000ff"/>
                </a:solidFill>
                <a:uFillTx/>
                <a:latin typeface="DejaVu Sans"/>
                <a:ea typeface="DejaVu Sans"/>
                <a:hlinkClick r:id="rId3"/>
              </a:rPr>
              <a:t>Link</a:t>
            </a:r>
            <a:endParaRPr b="0" lang="en-GB" sz="1800" spc="-1" strike="noStrike">
              <a:solidFill>
                <a:srgbClr val="000000"/>
              </a:solidFill>
              <a:latin typeface="Arial"/>
            </a:endParaRPr>
          </a:p>
          <a:p>
            <a:pPr marL="195120" indent="-18216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Last Week Tonight with John Oliver (2022) – Environmental Racism – </a:t>
            </a:r>
            <a:r>
              <a:rPr b="0" lang="en-US" sz="1800" spc="-1" strike="noStrike" u="sng">
                <a:solidFill>
                  <a:srgbClr val="0000ff"/>
                </a:solidFill>
                <a:uFillTx/>
                <a:latin typeface="DejaVu Sans"/>
                <a:ea typeface="DejaVu Sans"/>
                <a:hlinkClick r:id="rId4"/>
              </a:rPr>
              <a:t>Link</a:t>
            </a:r>
            <a:endParaRPr b="0" lang="en-GB" sz="1800" spc="-1" strike="noStrike">
              <a:solidFill>
                <a:srgbClr val="000000"/>
              </a:solidFill>
              <a:latin typeface="Arial"/>
            </a:endParaRPr>
          </a:p>
          <a:p>
            <a:pPr defTabSz="914400">
              <a:lnSpc>
                <a:spcPct val="100000"/>
              </a:lnSpc>
              <a:spcBef>
                <a:spcPts val="360"/>
              </a:spcBef>
            </a:pP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7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40" name="CustomShape 11"/>
          <p:cNvSpPr/>
          <p:nvPr/>
        </p:nvSpPr>
        <p:spPr>
          <a:xfrm>
            <a:off x="335520" y="4406760"/>
            <a:ext cx="10735920" cy="13449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3000" spc="-1" strike="noStrike" cap="all">
                <a:solidFill>
                  <a:srgbClr val="008c4f"/>
                </a:solidFill>
                <a:latin typeface="Arial Unicode MS"/>
                <a:ea typeface="DejaVu Sans"/>
              </a:rPr>
              <a:t>Exercise E02</a:t>
            </a:r>
            <a:endParaRPr b="0" lang="en-GB" sz="3000" spc="-1" strike="noStrike">
              <a:solidFill>
                <a:srgbClr val="000000"/>
              </a:solidFill>
              <a:latin typeface="Arial"/>
            </a:endParaRPr>
          </a:p>
        </p:txBody>
      </p:sp>
      <p:sp>
        <p:nvSpPr>
          <p:cNvPr id="641" name="CustomShape 12"/>
          <p:cNvSpPr/>
          <p:nvPr/>
        </p:nvSpPr>
        <p:spPr>
          <a:xfrm>
            <a:off x="335520" y="2906640"/>
            <a:ext cx="10735920" cy="14828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7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42" name="CustomShape 13"/>
          <p:cNvSpPr/>
          <p:nvPr/>
        </p:nvSpPr>
        <p:spPr>
          <a:xfrm>
            <a:off x="335520" y="764640"/>
            <a:ext cx="10737360" cy="4881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E02 Calculate your Carbon Footprint </a:t>
            </a:r>
            <a:endParaRPr b="0" lang="en-GB" sz="2400" spc="-1" strike="noStrike">
              <a:solidFill>
                <a:srgbClr val="000000"/>
              </a:solidFill>
              <a:latin typeface="Arial"/>
            </a:endParaRPr>
          </a:p>
        </p:txBody>
      </p:sp>
      <p:sp>
        <p:nvSpPr>
          <p:cNvPr id="643" name="CustomShape 14"/>
          <p:cNvSpPr/>
          <p:nvPr/>
        </p:nvSpPr>
        <p:spPr>
          <a:xfrm>
            <a:off x="335520" y="1268640"/>
            <a:ext cx="10737360" cy="5024880"/>
          </a:xfrm>
          <a:prstGeom prst="rect">
            <a:avLst/>
          </a:prstGeom>
          <a:noFill/>
          <a:ln w="0">
            <a:noFill/>
          </a:ln>
        </p:spPr>
        <p:style>
          <a:lnRef idx="0"/>
          <a:fillRef idx="0"/>
          <a:effectRef idx="0"/>
          <a:fontRef idx="minor"/>
        </p:style>
        <p:txBody>
          <a:bodyPr lIns="90000" rIns="90000" tIns="45000" bIns="45000" anchor="ctr">
            <a:noAutofit/>
          </a:bodyPr>
          <a:p>
            <a:pPr marL="195120" indent="-18216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Go to the website of the UN carbon footprint calculator – </a:t>
            </a:r>
            <a:r>
              <a:rPr b="0" lang="en-US" sz="1800" spc="-1" strike="noStrike" u="sng">
                <a:solidFill>
                  <a:srgbClr val="0000ff"/>
                </a:solidFill>
                <a:uFillTx/>
                <a:latin typeface="DejaVu Sans"/>
                <a:ea typeface="DejaVu Sans"/>
                <a:hlinkClick r:id="rId1"/>
              </a:rPr>
              <a:t>Link</a:t>
            </a:r>
            <a:endParaRPr b="0" lang="en-GB" sz="1800" spc="-1" strike="noStrike">
              <a:solidFill>
                <a:srgbClr val="000000"/>
              </a:solidFill>
              <a:latin typeface="Arial"/>
            </a:endParaRPr>
          </a:p>
          <a:p>
            <a:pPr marL="195120" indent="-18216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Calculate your carbon footprint.</a:t>
            </a:r>
            <a:endParaRPr b="0" lang="en-GB" sz="1800" spc="-1" strike="noStrike">
              <a:solidFill>
                <a:srgbClr val="000000"/>
              </a:solidFill>
              <a:latin typeface="Arial"/>
            </a:endParaRPr>
          </a:p>
          <a:p>
            <a:pPr marL="195120" indent="-18216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Submit your result via the poll – </a:t>
            </a:r>
            <a:r>
              <a:rPr b="0" lang="en-US" sz="1800" spc="-1" strike="noStrike" u="sng">
                <a:solidFill>
                  <a:srgbClr val="0000ff"/>
                </a:solidFill>
                <a:uFillTx/>
                <a:latin typeface="DejaVu Sans"/>
                <a:ea typeface="DejaVu Sans"/>
                <a:hlinkClick r:id="rId2"/>
              </a:rPr>
              <a:t>Link</a:t>
            </a:r>
            <a:r>
              <a:rPr b="0" lang="en-US" sz="1800" spc="-1" strike="noStrike">
                <a:solidFill>
                  <a:srgbClr val="000000"/>
                </a:solidFill>
                <a:latin typeface="DejaVu Sans"/>
                <a:ea typeface="DejaVu Sans"/>
              </a:rPr>
              <a:t> – by clicking on the matching poll result.</a:t>
            </a: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7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44" name="CustomShape 1"/>
          <p:cNvSpPr/>
          <p:nvPr/>
        </p:nvSpPr>
        <p:spPr>
          <a:xfrm>
            <a:off x="335520" y="1268640"/>
            <a:ext cx="10738440" cy="5025960"/>
          </a:xfrm>
          <a:prstGeom prst="rect">
            <a:avLst/>
          </a:prstGeom>
          <a:noFill/>
          <a:ln w="0">
            <a:noFill/>
          </a:ln>
        </p:spPr>
        <p:style>
          <a:lnRef idx="0"/>
          <a:fillRef idx="0"/>
          <a:effectRef idx="0"/>
          <a:fontRef idx="minor"/>
        </p:style>
        <p:txBody>
          <a:bodyPr lIns="90000" rIns="90000" tIns="45000" bIns="45000" anchor="ctr">
            <a:noAutofit/>
          </a:bodyPr>
          <a:p>
            <a:pPr algn="ctr" defTabSz="914400">
              <a:lnSpc>
                <a:spcPct val="100000"/>
              </a:lnSpc>
              <a:spcBef>
                <a:spcPts val="799"/>
              </a:spcBef>
              <a:tabLst>
                <a:tab algn="l" pos="0"/>
              </a:tabLst>
            </a:pPr>
            <a:r>
              <a:rPr b="1" lang="en-US" sz="4000" spc="-1" strike="noStrike">
                <a:solidFill>
                  <a:srgbClr val="000000"/>
                </a:solidFill>
                <a:latin typeface="DejaVu Sans"/>
                <a:ea typeface="DejaVu Sans"/>
              </a:rPr>
              <a:t>Questions?</a:t>
            </a:r>
            <a:endParaRPr b="0" lang="en-GB" sz="4000" spc="-1" strike="noStrike">
              <a:solidFill>
                <a:srgbClr val="000000"/>
              </a:solidFill>
              <a:latin typeface="Arial"/>
            </a:endParaRPr>
          </a:p>
        </p:txBody>
      </p:sp>
      <p:sp>
        <p:nvSpPr>
          <p:cNvPr id="645" name="CustomShape 2"/>
          <p:cNvSpPr/>
          <p:nvPr/>
        </p:nvSpPr>
        <p:spPr>
          <a:xfrm>
            <a:off x="335520" y="764640"/>
            <a:ext cx="10738440" cy="48924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7" name="CustomShape 1"/>
          <p:cNvSpPr/>
          <p:nvPr/>
        </p:nvSpPr>
        <p:spPr>
          <a:xfrm>
            <a:off x="335520" y="764640"/>
            <a:ext cx="10737360" cy="4881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Climate Change Basics</a:t>
            </a:r>
            <a:endParaRPr b="0" lang="en-GB" sz="2400" spc="-1" strike="noStrike">
              <a:solidFill>
                <a:srgbClr val="000000"/>
              </a:solidFill>
              <a:latin typeface="Arial"/>
            </a:endParaRPr>
          </a:p>
        </p:txBody>
      </p:sp>
      <p:sp>
        <p:nvSpPr>
          <p:cNvPr id="338" name="CustomShape 2"/>
          <p:cNvSpPr/>
          <p:nvPr/>
        </p:nvSpPr>
        <p:spPr>
          <a:xfrm>
            <a:off x="335520" y="1268280"/>
            <a:ext cx="10737360" cy="50248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339" name="CustomShape 3"/>
          <p:cNvSpPr/>
          <p:nvPr/>
        </p:nvSpPr>
        <p:spPr>
          <a:xfrm>
            <a:off x="432720" y="1148040"/>
            <a:ext cx="10346400" cy="48708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Climate vs. Weather – Weather and Weather Conditions</a:t>
            </a:r>
            <a:endParaRPr b="0" lang="en-GB"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0" name="CustomShape 1"/>
          <p:cNvSpPr/>
          <p:nvPr/>
        </p:nvSpPr>
        <p:spPr>
          <a:xfrm>
            <a:off x="335520" y="764640"/>
            <a:ext cx="10737360" cy="4881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Climate Change Basics</a:t>
            </a:r>
            <a:endParaRPr b="0" lang="en-GB" sz="2400" spc="-1" strike="noStrike">
              <a:solidFill>
                <a:srgbClr val="000000"/>
              </a:solidFill>
              <a:latin typeface="Arial"/>
            </a:endParaRPr>
          </a:p>
        </p:txBody>
      </p:sp>
      <p:sp>
        <p:nvSpPr>
          <p:cNvPr id="341" name="CustomShape 2"/>
          <p:cNvSpPr/>
          <p:nvPr/>
        </p:nvSpPr>
        <p:spPr>
          <a:xfrm>
            <a:off x="335520" y="1268280"/>
            <a:ext cx="10737360" cy="5024880"/>
          </a:xfrm>
          <a:prstGeom prst="rect">
            <a:avLst/>
          </a:prstGeom>
          <a:noFill/>
          <a:ln w="0">
            <a:noFill/>
          </a:ln>
        </p:spPr>
        <p:style>
          <a:lnRef idx="0"/>
          <a:fillRef idx="0"/>
          <a:effectRef idx="0"/>
          <a:fontRef idx="minor"/>
        </p:style>
        <p:txBody>
          <a:bodyPr lIns="90000" rIns="90000" tIns="45000" bIns="45000" anchor="ctr">
            <a:noAutofit/>
          </a:bodyPr>
          <a:p>
            <a:pPr defTabSz="914400">
              <a:lnSpc>
                <a:spcPct val="100000"/>
              </a:lnSpc>
            </a:pPr>
            <a:endParaRPr b="0" lang="en-GB" sz="1800" spc="-1" strike="noStrike">
              <a:solidFill>
                <a:srgbClr val="000000"/>
              </a:solidFill>
              <a:latin typeface="Arial"/>
            </a:endParaRPr>
          </a:p>
          <a:p>
            <a:pPr algn="ctr" defTabSz="914400">
              <a:lnSpc>
                <a:spcPct val="100000"/>
              </a:lnSpc>
              <a:spcBef>
                <a:spcPts val="360"/>
              </a:spcBef>
            </a:pPr>
            <a:endParaRPr b="0" lang="en-GB" sz="1800" spc="-1" strike="noStrike">
              <a:solidFill>
                <a:srgbClr val="000000"/>
              </a:solidFill>
              <a:latin typeface="Arial"/>
            </a:endParaRPr>
          </a:p>
          <a:p>
            <a:pPr algn="ctr" defTabSz="914400">
              <a:lnSpc>
                <a:spcPct val="100000"/>
              </a:lnSpc>
              <a:spcBef>
                <a:spcPts val="360"/>
              </a:spcBef>
            </a:pPr>
            <a:r>
              <a:rPr b="0" i="1" lang="en-US" sz="1800" spc="-1" strike="noStrike">
                <a:solidFill>
                  <a:srgbClr val="000000"/>
                </a:solidFill>
                <a:latin typeface="DejaVu Sans"/>
                <a:ea typeface="DejaVu Sans"/>
              </a:rPr>
              <a:t>“</a:t>
            </a:r>
            <a:r>
              <a:rPr b="1" i="1" lang="en-US" sz="1800" spc="-1" strike="noStrike" u="sng">
                <a:solidFill>
                  <a:srgbClr val="000000"/>
                </a:solidFill>
                <a:uFillTx/>
                <a:latin typeface="DejaVu Sans"/>
                <a:ea typeface="DejaVu Sans"/>
              </a:rPr>
              <a:t>Weather</a:t>
            </a:r>
            <a:r>
              <a:rPr b="0" i="1" lang="en-US" sz="1800" spc="-1" strike="noStrike">
                <a:solidFill>
                  <a:srgbClr val="000000"/>
                </a:solidFill>
                <a:latin typeface="DejaVu Sans"/>
                <a:ea typeface="DejaVu Sans"/>
              </a:rPr>
              <a:t> is the combination of the </a:t>
            </a:r>
            <a:r>
              <a:rPr b="0" i="1" lang="en-US" sz="1800" spc="-1" strike="noStrike" u="sng">
                <a:solidFill>
                  <a:srgbClr val="000000"/>
                </a:solidFill>
                <a:uFillTx/>
                <a:latin typeface="DejaVu Sans"/>
                <a:ea typeface="DejaVu Sans"/>
              </a:rPr>
              <a:t>current</a:t>
            </a:r>
            <a:r>
              <a:rPr b="0" i="1" lang="en-US" sz="1800" spc="-1" strike="noStrike">
                <a:solidFill>
                  <a:srgbClr val="000000"/>
                </a:solidFill>
                <a:latin typeface="DejaVu Sans"/>
                <a:ea typeface="DejaVu Sans"/>
              </a:rPr>
              <a:t> meteorological components, e.g. temperature, wind direction and speed, amount and type of precipitation, sun shine hours, etc. The weather is defining a short time period up to several days.”</a:t>
            </a:r>
            <a:endParaRPr b="0" lang="en-GB" sz="1800" spc="-1" strike="noStrike">
              <a:solidFill>
                <a:srgbClr val="000000"/>
              </a:solidFill>
              <a:latin typeface="Arial"/>
            </a:endParaRPr>
          </a:p>
          <a:p>
            <a:pPr algn="ctr" defTabSz="914400">
              <a:lnSpc>
                <a:spcPct val="100000"/>
              </a:lnSpc>
              <a:spcBef>
                <a:spcPts val="360"/>
              </a:spcBef>
            </a:pPr>
            <a:endParaRPr b="0" lang="en-GB" sz="1800" spc="-1" strike="noStrike">
              <a:solidFill>
                <a:srgbClr val="000000"/>
              </a:solidFill>
              <a:latin typeface="Arial"/>
            </a:endParaRPr>
          </a:p>
          <a:p>
            <a:pPr algn="ctr" defTabSz="914400">
              <a:lnSpc>
                <a:spcPct val="100000"/>
              </a:lnSpc>
              <a:spcBef>
                <a:spcPts val="360"/>
              </a:spcBef>
            </a:pPr>
            <a:endParaRPr b="0" lang="en-GB" sz="1800" spc="-1" strike="noStrike">
              <a:solidFill>
                <a:srgbClr val="000000"/>
              </a:solidFill>
              <a:latin typeface="Arial"/>
            </a:endParaRPr>
          </a:p>
          <a:p>
            <a:pPr algn="ctr" defTabSz="914400">
              <a:lnSpc>
                <a:spcPct val="100000"/>
              </a:lnSpc>
              <a:spcBef>
                <a:spcPts val="360"/>
              </a:spcBef>
            </a:pPr>
            <a:endParaRPr b="0" lang="en-GB" sz="1800" spc="-1" strike="noStrike">
              <a:solidFill>
                <a:srgbClr val="000000"/>
              </a:solidFill>
              <a:latin typeface="Arial"/>
            </a:endParaRPr>
          </a:p>
          <a:p>
            <a:pPr algn="ctr" defTabSz="914400">
              <a:lnSpc>
                <a:spcPct val="100000"/>
              </a:lnSpc>
              <a:spcBef>
                <a:spcPts val="360"/>
              </a:spcBef>
            </a:pPr>
            <a:r>
              <a:rPr b="0" i="1" lang="en-US" sz="1800" spc="-1" strike="noStrike">
                <a:solidFill>
                  <a:srgbClr val="ffffff"/>
                </a:solidFill>
                <a:latin typeface="DejaVu Sans"/>
                <a:ea typeface="DejaVu Sans"/>
              </a:rPr>
              <a:t>“</a:t>
            </a:r>
            <a:r>
              <a:rPr b="1" i="1" lang="en-US" sz="1800" spc="-1" strike="noStrike" u="sng">
                <a:solidFill>
                  <a:srgbClr val="ffffff"/>
                </a:solidFill>
                <a:uFillTx/>
                <a:latin typeface="DejaVu Sans"/>
                <a:ea typeface="DejaVu Sans"/>
              </a:rPr>
              <a:t>Weather condition</a:t>
            </a:r>
            <a:r>
              <a:rPr b="0" i="1" lang="en-US" sz="1800" spc="-1" strike="noStrike">
                <a:solidFill>
                  <a:srgbClr val="ffffff"/>
                </a:solidFill>
                <a:latin typeface="DejaVu Sans"/>
                <a:ea typeface="DejaVu Sans"/>
              </a:rPr>
              <a:t> is the regional weather </a:t>
            </a:r>
            <a:r>
              <a:rPr b="0" i="1" lang="en-US" sz="1800" spc="-1" strike="noStrike" u="sng">
                <a:solidFill>
                  <a:srgbClr val="ffffff"/>
                </a:solidFill>
                <a:uFillTx/>
                <a:latin typeface="DejaVu Sans"/>
                <a:ea typeface="DejaVu Sans"/>
              </a:rPr>
              <a:t>during a defined time period</a:t>
            </a:r>
            <a:r>
              <a:rPr b="0" i="1" lang="en-US" sz="1800" spc="-1" strike="noStrike">
                <a:solidFill>
                  <a:srgbClr val="ffffff"/>
                </a:solidFill>
                <a:latin typeface="DejaVu Sans"/>
                <a:ea typeface="DejaVu Sans"/>
              </a:rPr>
              <a:t> from one up to several weeks. Weather condition is describing typical weather phenomena, such as a series of thunderstorm in hot summer, foggy month in autumn or other weather conditions which are typical for a specific region and/or season.”</a:t>
            </a:r>
            <a:endParaRPr b="0" lang="en-GB" sz="1800" spc="-1" strike="noStrike">
              <a:solidFill>
                <a:srgbClr val="000000"/>
              </a:solidFill>
              <a:latin typeface="Arial"/>
            </a:endParaRPr>
          </a:p>
        </p:txBody>
      </p:sp>
      <p:sp>
        <p:nvSpPr>
          <p:cNvPr id="342" name="CustomShape 3"/>
          <p:cNvSpPr/>
          <p:nvPr/>
        </p:nvSpPr>
        <p:spPr>
          <a:xfrm>
            <a:off x="432720" y="1148040"/>
            <a:ext cx="10346400" cy="48708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Climate vs. Weather – Weather and Weather Conditions</a:t>
            </a:r>
            <a:endParaRPr b="0" lang="en-GB" sz="2200" spc="-1" strike="noStrike">
              <a:solidFill>
                <a:srgbClr val="000000"/>
              </a:solidFill>
              <a:latin typeface="Arial"/>
            </a:endParaRPr>
          </a:p>
        </p:txBody>
      </p:sp>
      <p:sp>
        <p:nvSpPr>
          <p:cNvPr id="343" name="CustomShape 4"/>
          <p:cNvSpPr/>
          <p:nvPr/>
        </p:nvSpPr>
        <p:spPr>
          <a:xfrm>
            <a:off x="360720" y="2286000"/>
            <a:ext cx="10786320" cy="154584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344" name="CustomShape 5"/>
          <p:cNvSpPr/>
          <p:nvPr/>
        </p:nvSpPr>
        <p:spPr>
          <a:xfrm>
            <a:off x="263520" y="6492240"/>
            <a:ext cx="10792080" cy="36468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Definition of weather and climate – Freie Universität Berlin – https://www.geo.fu-berlin.de/en/v/iwm-network/learning_content/environmental-background/basics_climategeography/definitions/index.html</a:t>
            </a:r>
            <a:endParaRPr b="0" lang="en-GB"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0.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5.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6.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7.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8.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9.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0.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5.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6.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7.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8.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9.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17</TotalTime>
  <Application>LibreOffice/24.2.6.2$Linux_X86_64 LibreOffice_project/420$Build-2</Application>
  <AppVersion>15.0000</AppVersion>
  <Words>5319</Words>
  <Paragraphs>543</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2013-05-21T09:22:36Z</dcterms:created>
  <dc:creator>Hooby</dc:creator>
  <dc:description/>
  <dc:language>en-US</dc:language>
  <cp:lastModifiedBy>Benjamin Leiding</cp:lastModifiedBy>
  <cp:lastPrinted>2023-11-22T10:38:41Z</cp:lastPrinted>
  <dcterms:modified xsi:type="dcterms:W3CDTF">2024-10-30T09:16:15Z</dcterms:modified>
  <cp:revision>3664</cp:revision>
  <dc:subject/>
  <dc:title>PowerPoint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HiddenSlides">
    <vt:i4>0</vt:i4>
  </property>
  <property fmtid="{D5CDD505-2E9C-101B-9397-08002B2CF9AE}" pid="3" name="HyperlinksChanged">
    <vt:bool>0</vt:bool>
  </property>
  <property fmtid="{D5CDD505-2E9C-101B-9397-08002B2CF9AE}" pid="4" name="LinksUpToDate">
    <vt:bool>0</vt:bool>
  </property>
  <property fmtid="{D5CDD505-2E9C-101B-9397-08002B2CF9AE}" pid="5" name="MMClips">
    <vt:i4>2</vt:i4>
  </property>
  <property fmtid="{D5CDD505-2E9C-101B-9397-08002B2CF9AE}" pid="6" name="Notes">
    <vt:i4>66</vt:i4>
  </property>
  <property fmtid="{D5CDD505-2E9C-101B-9397-08002B2CF9AE}" pid="7" name="PresentationFormat">
    <vt:lpwstr>Widescreen</vt:lpwstr>
  </property>
  <property fmtid="{D5CDD505-2E9C-101B-9397-08002B2CF9AE}" pid="8" name="ScaleCrop">
    <vt:bool>0</vt:bool>
  </property>
  <property fmtid="{D5CDD505-2E9C-101B-9397-08002B2CF9AE}" pid="9" name="ShareDoc">
    <vt:bool>0</vt:bool>
  </property>
  <property fmtid="{D5CDD505-2E9C-101B-9397-08002B2CF9AE}" pid="10" name="Slides">
    <vt:i4>74</vt:i4>
  </property>
</Properties>
</file>